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82" r:id="rId1"/>
    <p:sldMasterId id="2147483683" r:id="rId2"/>
  </p:sldMasterIdLst>
  <p:notesMasterIdLst>
    <p:notesMasterId r:id="rId4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Lst>
  <p:sldSz cx="9144000" cy="5143500" type="screen16x9"/>
  <p:notesSz cx="6858000" cy="9144000"/>
  <p:embeddedFontLst>
    <p:embeddedFont>
      <p:font typeface="Public Sans" panose="020B0604020202020204" charset="0"/>
      <p:regular r:id="rId48"/>
      <p:bold r:id="rId49"/>
      <p:italic r:id="rId50"/>
      <p:boldItalic r:id="rId51"/>
    </p:embeddedFont>
    <p:embeddedFont>
      <p:font typeface="Public Sans SemiBold" panose="020B0604020202020204" charset="0"/>
      <p:regular r:id="rId52"/>
      <p:bold r:id="rId53"/>
      <p:italic r:id="rId54"/>
      <p:boldItalic r:id="rId55"/>
    </p:embeddedFont>
    <p:embeddedFont>
      <p:font typeface="Roboto" panose="02000000000000000000" pitchFamily="2"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atie Joyce - M1E"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C309624-3698-4E0F-8BD9-7EAA9231E56E}">
  <a:tblStyle styleId="{FC309624-3698-4E0F-8BD9-7EAA9231E56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0FD54DB-4950-4AE1-91BB-AEC7B1D3C35C}" styleName="Table_1">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144" y="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6.fntdata"/><Relationship Id="rId58" Type="http://schemas.openxmlformats.org/officeDocument/2006/relationships/font" Target="fonts/font11.fntdata"/><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section508.gov/2024-congressional-report" TargetMode="External"/><Relationship Id="rId7" Type="http://schemas.openxmlformats.org/officeDocument/2006/relationships/hyperlink" Target="https://www.section508.gov/manage/section-508-assessment/2024/appendix-c-overview/" TargetMode="External"/><Relationship Id="rId2" Type="http://schemas.openxmlformats.org/officeDocument/2006/relationships/slide" Target="../slides/slide27.xml"/><Relationship Id="rId1" Type="http://schemas.openxmlformats.org/officeDocument/2006/relationships/notesMaster" Target="../notesMasters/notesMaster1.xml"/><Relationship Id="rId6" Type="http://schemas.openxmlformats.org/officeDocument/2006/relationships/hyperlink" Target="https://assets.section508.gov/files/reports/cr-2024/Data%20Dictionary%20for%20FY24%20Governmentwide%20Section%20508%20Assessment%20Final.xlsx" TargetMode="External"/><Relationship Id="rId5" Type="http://schemas.openxmlformats.org/officeDocument/2006/relationships/hyperlink" Target="https://assets.section508.gov/files/reports/cr-2024/Reporting%20Entity%20Response%20Data%20for%20FY24%20Governmentwide%20Section%20508%20Assessment.csv" TargetMode="External"/><Relationship Id="rId4" Type="http://schemas.openxmlformats.org/officeDocument/2006/relationships/hyperlink" Target="https://assets.section508.gov/files/reports/cr-2024/FY24%20Governmentwide%20Section%20508%20Assessment.pdf" TargetMode="Externa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www.section508.gov/"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section508.gov/2024-congressional-report" TargetMode="External"/><Relationship Id="rId7" Type="http://schemas.openxmlformats.org/officeDocument/2006/relationships/hyperlink" Target="https://www.section508.gov/manage/section-508-assessment/2024/appendix-c-overview/" TargetMode="External"/><Relationship Id="rId2" Type="http://schemas.openxmlformats.org/officeDocument/2006/relationships/slide" Target="../slides/slide31.xml"/><Relationship Id="rId1" Type="http://schemas.openxmlformats.org/officeDocument/2006/relationships/notesMaster" Target="../notesMasters/notesMaster1.xml"/><Relationship Id="rId6" Type="http://schemas.openxmlformats.org/officeDocument/2006/relationships/hyperlink" Target="https://assets.section508.gov/files/reports/cr-2024/Data%20Dictionary%20for%20FY24%20Governmentwide%20Section%20508%20Assessment%20Final.xlsx" TargetMode="External"/><Relationship Id="rId5" Type="http://schemas.openxmlformats.org/officeDocument/2006/relationships/hyperlink" Target="https://assets.section508.gov/files/reports/cr-2024/Reporting%20Entity%20Response%20Data%20for%20FY24%20Governmentwide%20Section%20508%20Assessment.csv" TargetMode="External"/><Relationship Id="rId4" Type="http://schemas.openxmlformats.org/officeDocument/2006/relationships/hyperlink" Target="https://assets.section508.gov/files/reports/cr-2024/FY24%20Governmentwide%20Section%20508%20Assessment.pdf" TargetMode="Externa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section508.gov/2024-congressional-report" TargetMode="External"/><Relationship Id="rId2" Type="http://schemas.openxmlformats.org/officeDocument/2006/relationships/slide" Target="../slides/slide42.xml"/><Relationship Id="rId1" Type="http://schemas.openxmlformats.org/officeDocument/2006/relationships/notesMaster" Target="../notesMasters/notesMaster1.xml"/><Relationship Id="rId6" Type="http://schemas.openxmlformats.org/officeDocument/2006/relationships/hyperlink" Target="https://www.section508.gov/manage/section-508-assessment/2024/appendix-c-overview/" TargetMode="External"/><Relationship Id="rId5" Type="http://schemas.openxmlformats.org/officeDocument/2006/relationships/hyperlink" Target="https://assets.section508.gov/files/reports/cr-2024/Data%20Dictionary%20for%20FY24%20Governmentwide%20Section%20508%20Assessment%20Final.xlsx" TargetMode="External"/><Relationship Id="rId4" Type="http://schemas.openxmlformats.org/officeDocument/2006/relationships/hyperlink" Target="https://assets.section508.gov/files/reports/cr-2024/Reporting%20Entity%20Response%20Data%20for%20FY24%20Governmentwide%20Section%20508%20Assessment.csv" TargetMode="Externa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congress.gov/bill/117th-congress/house-bill/2617/text"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www.govinfo.gov/content/pkg/USCODE-2022-title29/html/USCODE-2022-title29-chap16-subchapV-sec794d-1.htm"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section508.gov/2024-congressional-report" TargetMode="External"/><Relationship Id="rId7" Type="http://schemas.openxmlformats.org/officeDocument/2006/relationships/hyperlink" Target="https://www.section508.gov/manage/section-508-assessment/2024/appendix-c-overview/"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assets.section508.gov/files/reports/cr-2024/Data%20Dictionary%20for%20FY24%20Governmentwide%20Section%20508%20Assessment%20Final.xlsx" TargetMode="External"/><Relationship Id="rId5" Type="http://schemas.openxmlformats.org/officeDocument/2006/relationships/hyperlink" Target="https://assets.section508.gov/files/reports/cr-2024/Reporting%20Entity%20Response%20Data%20for%20FY24%20Governmentwide%20Section%20508%20Assessment.csv" TargetMode="External"/><Relationship Id="rId4" Type="http://schemas.openxmlformats.org/officeDocument/2006/relationships/hyperlink" Target="https://assets.section508.gov/files/reports/cr-2024/FY24%20Governmentwide%20Section%20508%20Assessment.pdf"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assets.section508.gov/files/reports/cr-2023/FY%2023%20Governmentwide%20Section%20508%20Assessment%20Report.pdf"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cio.gov/handbook/it-laws/cfo-act/"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341817f8f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341817f8f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313318648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13318648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0"/>
              </a:spcAft>
              <a:buNone/>
            </a:pPr>
            <a:r>
              <a:rPr lang="en">
                <a:solidFill>
                  <a:schemeClr val="dk1"/>
                </a:solidFill>
              </a:rPr>
              <a:t>We had 249 entities report last year, 245 this year. YOY we had 230 of the same entities report. This year we had 15 new people. Several folks restructured, one entity closed, and 6 folks just did not submit. </a:t>
            </a:r>
            <a:endParaRPr>
              <a:solidFill>
                <a:schemeClr val="dk1"/>
              </a:solidFill>
            </a:endParaRPr>
          </a:p>
          <a:p>
            <a:pPr marL="914400" lvl="1" indent="-311150" algn="l" rtl="0">
              <a:spcBef>
                <a:spcPts val="1000"/>
              </a:spcBef>
              <a:spcAft>
                <a:spcPts val="0"/>
              </a:spcAft>
              <a:buClr>
                <a:srgbClr val="003C71"/>
              </a:buClr>
              <a:buSzPts val="1300"/>
              <a:buFont typeface="Public Sans"/>
              <a:buChar char="○"/>
            </a:pPr>
            <a:endParaRPr>
              <a:solidFill>
                <a:schemeClr val="dk1"/>
              </a:solidFill>
            </a:endParaRPr>
          </a:p>
          <a:p>
            <a:pPr marL="0" lvl="0" indent="0" algn="l" rtl="0">
              <a:lnSpc>
                <a:spcPct val="115000"/>
              </a:lnSpc>
              <a:spcBef>
                <a:spcPts val="1800"/>
              </a:spcBef>
              <a:spcAft>
                <a:spcPts val="0"/>
              </a:spcAft>
              <a:buNone/>
            </a:pPr>
            <a:r>
              <a:rPr lang="en">
                <a:solidFill>
                  <a:schemeClr val="dk1"/>
                </a:solidFill>
              </a:rPr>
              <a:t>On average, governmentwide </a:t>
            </a:r>
            <a:r>
              <a:rPr lang="en" b="1">
                <a:solidFill>
                  <a:schemeClr val="dk1"/>
                </a:solidFill>
              </a:rPr>
              <a:t>maturity slightly improved</a:t>
            </a:r>
            <a:r>
              <a:rPr lang="en">
                <a:solidFill>
                  <a:schemeClr val="dk1"/>
                </a:solidFill>
              </a:rPr>
              <a:t> to 2.37 on a 5-point Maturity Index, up from 2.17 in FY23. However, </a:t>
            </a:r>
            <a:r>
              <a:rPr lang="en" b="1">
                <a:solidFill>
                  <a:schemeClr val="dk1"/>
                </a:solidFill>
              </a:rPr>
              <a:t>conformance did not improve</a:t>
            </a:r>
            <a:r>
              <a:rPr lang="en">
                <a:solidFill>
                  <a:schemeClr val="dk1"/>
                </a:solidFill>
              </a:rPr>
              <a:t>, dropping YOY from 1.79 to 1.74 on the Conformance Index, remaining Low. More than 60% of respondents reported no change in conformance across their most-viewed ICT content. Insufficient staffing and resources remain barriers, limiting the reporting entity’s ability to test, remediate, and enforce accountability effectively. Other highlighted findings include:</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 b="1">
                <a:solidFill>
                  <a:schemeClr val="dk1"/>
                </a:solidFill>
              </a:rPr>
              <a:t>Maturity Improvements YOY:</a:t>
            </a:r>
            <a:r>
              <a:rPr lang="en">
                <a:solidFill>
                  <a:schemeClr val="dk1"/>
                </a:solidFill>
              </a:rPr>
              <a:t> 27% of entities reported High maturity in FY24, up from 14% in FY23; 6% reported Very High maturity in FY24, up from 4% in FY23.</a:t>
            </a:r>
            <a:endParaRPr b="1">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Persistent Conformance Gaps:</a:t>
            </a:r>
            <a:r>
              <a:rPr lang="en">
                <a:solidFill>
                  <a:schemeClr val="dk1"/>
                </a:solidFill>
              </a:rPr>
              <a:t> About one-third or less of entities’ top-viewed ICT is fully conformant:</a:t>
            </a:r>
            <a:endParaRPr>
              <a:solidFill>
                <a:schemeClr val="dk1"/>
              </a:solidFill>
            </a:endParaRPr>
          </a:p>
          <a:p>
            <a:pPr marL="914400" lvl="1" indent="-298450" algn="l" rtl="0">
              <a:lnSpc>
                <a:spcPct val="115000"/>
              </a:lnSpc>
              <a:spcBef>
                <a:spcPts val="0"/>
              </a:spcBef>
              <a:spcAft>
                <a:spcPts val="0"/>
              </a:spcAft>
              <a:buClr>
                <a:schemeClr val="dk1"/>
              </a:buClr>
              <a:buSzPts val="1100"/>
              <a:buChar char="○"/>
            </a:pPr>
            <a:r>
              <a:rPr lang="en">
                <a:solidFill>
                  <a:schemeClr val="dk1"/>
                </a:solidFill>
              </a:rPr>
              <a:t>23% of public internet pages</a:t>
            </a:r>
            <a:endParaRPr>
              <a:solidFill>
                <a:schemeClr val="dk1"/>
              </a:solidFill>
            </a:endParaRPr>
          </a:p>
          <a:p>
            <a:pPr marL="914400" lvl="1" indent="-298450" algn="l" rtl="0">
              <a:lnSpc>
                <a:spcPct val="115000"/>
              </a:lnSpc>
              <a:spcBef>
                <a:spcPts val="0"/>
              </a:spcBef>
              <a:spcAft>
                <a:spcPts val="0"/>
              </a:spcAft>
              <a:buClr>
                <a:schemeClr val="dk1"/>
              </a:buClr>
              <a:buSzPts val="1100"/>
              <a:buChar char="○"/>
            </a:pPr>
            <a:r>
              <a:rPr lang="en">
                <a:solidFill>
                  <a:schemeClr val="dk1"/>
                </a:solidFill>
              </a:rPr>
              <a:t>20% of intranet pages</a:t>
            </a:r>
            <a:endParaRPr>
              <a:solidFill>
                <a:schemeClr val="dk1"/>
              </a:solidFill>
            </a:endParaRPr>
          </a:p>
          <a:p>
            <a:pPr marL="914400" lvl="1" indent="-298450" algn="l" rtl="0">
              <a:lnSpc>
                <a:spcPct val="115000"/>
              </a:lnSpc>
              <a:spcBef>
                <a:spcPts val="0"/>
              </a:spcBef>
              <a:spcAft>
                <a:spcPts val="0"/>
              </a:spcAft>
              <a:buClr>
                <a:schemeClr val="dk1"/>
              </a:buClr>
              <a:buSzPts val="1100"/>
              <a:buChar char="○"/>
            </a:pPr>
            <a:r>
              <a:rPr lang="en">
                <a:solidFill>
                  <a:schemeClr val="dk1"/>
                </a:solidFill>
              </a:rPr>
              <a:t>25% of public documents</a:t>
            </a:r>
            <a:endParaRPr>
              <a:solidFill>
                <a:schemeClr val="dk1"/>
              </a:solidFill>
            </a:endParaRPr>
          </a:p>
          <a:p>
            <a:pPr marL="914400" lvl="1" indent="-298450" algn="l" rtl="0">
              <a:lnSpc>
                <a:spcPct val="115000"/>
              </a:lnSpc>
              <a:spcBef>
                <a:spcPts val="0"/>
              </a:spcBef>
              <a:spcAft>
                <a:spcPts val="0"/>
              </a:spcAft>
              <a:buClr>
                <a:schemeClr val="dk1"/>
              </a:buClr>
              <a:buSzPts val="1100"/>
              <a:buChar char="○"/>
            </a:pPr>
            <a:r>
              <a:rPr lang="en">
                <a:solidFill>
                  <a:schemeClr val="dk1"/>
                </a:solidFill>
              </a:rPr>
              <a:t>34% of videos</a:t>
            </a:r>
            <a:endParaRPr b="1">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Frequently Used ICT Remains Inaccessible: </a:t>
            </a:r>
            <a:r>
              <a:rPr lang="en">
                <a:solidFill>
                  <a:schemeClr val="dk1"/>
                </a:solidFill>
              </a:rPr>
              <a:t>Less than half of entities reported full conformance of ICT products commonly used by federal employees and the public,</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Limited Testing Capacity:</a:t>
            </a:r>
            <a:r>
              <a:rPr lang="en">
                <a:solidFill>
                  <a:schemeClr val="dk1"/>
                </a:solidFill>
              </a:rPr>
              <a:t> Approximately half of the reporting entities lacked resources to test their top-viewed ICT content.</a:t>
            </a:r>
            <a:endParaRPr>
              <a:solidFill>
                <a:schemeClr val="dk1"/>
              </a:solidFill>
            </a:endParaRPr>
          </a:p>
          <a:p>
            <a:pPr marL="457200" lvl="0" indent="0" algn="l" rtl="0">
              <a:lnSpc>
                <a:spcPct val="115000"/>
              </a:lnSpc>
              <a:spcBef>
                <a:spcPts val="1200"/>
              </a:spcBef>
              <a:spcAft>
                <a:spcPts val="0"/>
              </a:spcAft>
              <a:buNone/>
            </a:pPr>
            <a:endParaRPr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 b="1">
                <a:solidFill>
                  <a:schemeClr val="dk1"/>
                </a:solidFill>
              </a:rPr>
              <a:t>Increased Investments in Training:</a:t>
            </a:r>
            <a:r>
              <a:rPr lang="en">
                <a:solidFill>
                  <a:schemeClr val="dk1"/>
                </a:solidFill>
              </a:rPr>
              <a:t> Training was the lowest dimension last year and remains the second lowest this year, but entities noted substantial investments in training, resulting in a 31% improvement in the average Training maturity outcomes across government.</a:t>
            </a:r>
            <a:endParaRPr b="1">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Prioritization of Digital Accessibility Needs Improvement</a:t>
            </a:r>
            <a:r>
              <a:rPr lang="en">
                <a:solidFill>
                  <a:schemeClr val="dk1"/>
                </a:solidFill>
              </a:rPr>
              <a:t>: Human Capital, Culture, and Leadership is the lowest dimension in FY24 and was the second lowest in FY23. Entities are making improvements including Section 508 compliance in leadership and management performance plans and integrating skills and competencies into relevant roles and responsibilities, which resulted in an improvement of about 18% in this dimension across the government. While improvements were reported, digital accessibility remains deprioritized.</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Progress in Technology Lifecycle Activities and Section 508 Testing: </a:t>
            </a:r>
            <a:r>
              <a:rPr lang="en">
                <a:solidFill>
                  <a:schemeClr val="dk1"/>
                </a:solidFill>
              </a:rPr>
              <a:t>Overall, Section 508 testing and Section 508 integration into the technology lifecycle improved over the past year. The majority of reporting entities use a combination of automated and manual tools to test comprehensively, with a notable increase in the use of manual testing methods. Entities are increasingly conducting testing on web content and integrating Section 508 reviews into electronic content prior to publication. However, inadequate or absent consideration of Section 508 at the early stages of the ICT lifecycle remains a significant challenge with 41% of respondents reporting that they sometimes or never integrate Section 508 conformance into technology lifecycle activities, or are unsure how often it occurs.</a:t>
            </a:r>
            <a:endParaRPr b="1">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Incremental Progress in Section 508 Program Staffing:</a:t>
            </a:r>
            <a:r>
              <a:rPr lang="en">
                <a:solidFill>
                  <a:schemeClr val="dk1"/>
                </a:solidFill>
              </a:rPr>
              <a:t> The percentage of reporting entities with a full-time Section 508 PM increased to 33%, up from 28% last year, and the average weekly hours dedicated to Section 508 activities rose to 17.9—reflecting a 16.2% YOY increase. While 21% more entities now have a Section 508 PM than in FY23, 11% still do not. Despite these gains, many programs continue to lack sufficient staffing to fully meet digital accessibility requirements.</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313318648bb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313318648b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322ad1d771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322ad1d771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322aadc5c96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322aadc5c96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0"/>
              </a:spcAft>
              <a:buClr>
                <a:schemeClr val="dk1"/>
              </a:buClr>
              <a:buSzPts val="1100"/>
              <a:buFont typeface="Arial"/>
              <a:buNone/>
            </a:pPr>
            <a:r>
              <a:rPr lang="en">
                <a:solidFill>
                  <a:schemeClr val="dk1"/>
                </a:solidFill>
              </a:rPr>
              <a:t>Of the 230 reporting entities that reported both years, data shows:</a:t>
            </a:r>
            <a:endParaRPr>
              <a:solidFill>
                <a:schemeClr val="dk1"/>
              </a:solidFill>
            </a:endParaRPr>
          </a:p>
          <a:p>
            <a:pPr marL="457200" lvl="0" indent="-298450" algn="l" rtl="0">
              <a:lnSpc>
                <a:spcPct val="115000"/>
              </a:lnSpc>
              <a:spcBef>
                <a:spcPts val="1800"/>
              </a:spcBef>
              <a:spcAft>
                <a:spcPts val="0"/>
              </a:spcAft>
              <a:buClr>
                <a:schemeClr val="dk1"/>
              </a:buClr>
              <a:buSzPts val="1100"/>
              <a:buChar char="●"/>
            </a:pPr>
            <a:r>
              <a:rPr lang="en">
                <a:solidFill>
                  <a:schemeClr val="dk1"/>
                </a:solidFill>
              </a:rPr>
              <a:t>86 entities improved in both indices YoY.</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53 entities declined in both indices YoY.</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61 entities improved in m-index but declined in c-index.</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29 entities declined in m-index but improved in c-index.</a:t>
            </a:r>
            <a:endParaRPr/>
          </a:p>
          <a:p>
            <a:pPr marL="0" lvl="0" indent="0" algn="l" rtl="0">
              <a:spcBef>
                <a:spcPts val="1000"/>
              </a:spcBef>
              <a:spcAft>
                <a:spcPts val="0"/>
              </a:spcAft>
              <a:buNone/>
            </a:pPr>
            <a:r>
              <a:rPr lang="en"/>
              <a:t>M-Index Improvement YoY: </a:t>
            </a:r>
            <a:r>
              <a:rPr lang="en">
                <a:solidFill>
                  <a:schemeClr val="dk1"/>
                </a:solidFill>
              </a:rPr>
              <a:t>148 entities</a:t>
            </a:r>
            <a:endParaRPr/>
          </a:p>
          <a:p>
            <a:pPr marL="0" lvl="0" indent="0" algn="l" rtl="0">
              <a:spcBef>
                <a:spcPts val="0"/>
              </a:spcBef>
              <a:spcAft>
                <a:spcPts val="0"/>
              </a:spcAft>
              <a:buNone/>
            </a:pPr>
            <a:r>
              <a:rPr lang="en"/>
              <a:t>M-Index Decline YoY: 82</a:t>
            </a:r>
            <a:endParaRPr/>
          </a:p>
          <a:p>
            <a:pPr marL="0" lvl="0" indent="0" algn="l" rtl="0">
              <a:spcBef>
                <a:spcPts val="0"/>
              </a:spcBef>
              <a:spcAft>
                <a:spcPts val="0"/>
              </a:spcAft>
              <a:buNone/>
            </a:pPr>
            <a:r>
              <a:rPr lang="en"/>
              <a:t>M-Index No Change YoY : 0</a:t>
            </a:r>
            <a:endParaRPr/>
          </a:p>
          <a:p>
            <a:pPr marL="0" lvl="0" indent="0" algn="l" rtl="0">
              <a:spcBef>
                <a:spcPts val="0"/>
              </a:spcBef>
              <a:spcAft>
                <a:spcPts val="0"/>
              </a:spcAft>
              <a:buNone/>
            </a:pPr>
            <a:r>
              <a:rPr lang="en"/>
              <a:t>C-Index Improvement YoY: 115</a:t>
            </a:r>
            <a:endParaRPr/>
          </a:p>
          <a:p>
            <a:pPr marL="0" lvl="0" indent="0" algn="l" rtl="0">
              <a:spcBef>
                <a:spcPts val="0"/>
              </a:spcBef>
              <a:spcAft>
                <a:spcPts val="0"/>
              </a:spcAft>
              <a:buNone/>
            </a:pPr>
            <a:r>
              <a:rPr lang="en"/>
              <a:t>C-Index Decline YoY: 114</a:t>
            </a:r>
            <a:endParaRPr/>
          </a:p>
          <a:p>
            <a:pPr marL="0" lvl="0" indent="0" algn="l" rtl="0">
              <a:spcBef>
                <a:spcPts val="0"/>
              </a:spcBef>
              <a:spcAft>
                <a:spcPts val="0"/>
              </a:spcAft>
              <a:buNone/>
            </a:pPr>
            <a:r>
              <a:rPr lang="en"/>
              <a:t>C-Index No Change YoY: 1</a:t>
            </a:r>
            <a:endParaRPr/>
          </a:p>
          <a:p>
            <a:pPr marL="0" lvl="0" indent="0" algn="l" rtl="0">
              <a:lnSpc>
                <a:spcPct val="115000"/>
              </a:lnSpc>
              <a:spcBef>
                <a:spcPts val="1800"/>
              </a:spcBef>
              <a:spcAft>
                <a:spcPts val="0"/>
              </a:spcAft>
              <a:buClr>
                <a:schemeClr val="dk1"/>
              </a:buClr>
              <a:buSzPts val="1100"/>
              <a:buFont typeface="Arial"/>
              <a:buNone/>
            </a:pPr>
            <a:r>
              <a:rPr lang="en">
                <a:solidFill>
                  <a:schemeClr val="dk1"/>
                </a:solidFill>
              </a:rPr>
              <a:t>Most represent incremental change, though some are more significant at 0.5 or more on a 5-point scale.  </a:t>
            </a:r>
            <a:endParaRPr/>
          </a:p>
          <a:p>
            <a:pPr marL="0" lvl="0" indent="0" algn="l" rtl="0">
              <a:spcBef>
                <a:spcPts val="100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313318648bb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313318648bb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321ab74e0de_0_6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321ab74e0de_0_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322b690433b_1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322b690433b_1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313318648bb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313318648bb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322b690433b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322b690433b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rgbClr val="003C71"/>
              </a:buClr>
              <a:buSzPts val="1300"/>
              <a:buFont typeface="Public Sans"/>
              <a:buChar char="●"/>
            </a:pPr>
            <a:r>
              <a:rPr lang="en" sz="1300">
                <a:solidFill>
                  <a:srgbClr val="003C71"/>
                </a:solidFill>
                <a:latin typeface="Public Sans"/>
                <a:ea typeface="Public Sans"/>
                <a:cs typeface="Public Sans"/>
                <a:sym typeface="Public Sans"/>
              </a:rPr>
              <a:t>Incorporating the baseline tests into a test process ensures necessary elements are tested, reducing the risk of overlooking important requirements. The baseline provides clear guidance on what needs to be tested, helping organizations assess the accuracy of their testing methodology and tools.</a:t>
            </a:r>
            <a:endParaRPr sz="1300">
              <a:solidFill>
                <a:srgbClr val="003C71"/>
              </a:solidFill>
              <a:latin typeface="Public Sans"/>
              <a:ea typeface="Public Sans"/>
              <a:cs typeface="Public Sans"/>
              <a:sym typeface="Public Sans"/>
            </a:endParaRPr>
          </a:p>
          <a:p>
            <a:pPr marL="0" lvl="0" indent="0" algn="l" rtl="0">
              <a:spcBef>
                <a:spcPts val="100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322b690433b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322b690433b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B1B1B"/>
                </a:solidFill>
                <a:highlight>
                  <a:srgbClr val="FFFFFF"/>
                </a:highlight>
                <a:latin typeface="Roboto"/>
                <a:ea typeface="Roboto"/>
                <a:cs typeface="Roboto"/>
                <a:sym typeface="Roboto"/>
              </a:rPr>
              <a:t>In FY24, the majority of respondents or 52% reported regularly, frequently, or almost always track and remediate digital content, whereas last year, the majority or 51% did not.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313318648bb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313318648bb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322b690433b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322b690433b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313318648bb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313318648bb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a:solidFill>
                  <a:srgbClr val="003C71"/>
                </a:solidFill>
                <a:latin typeface="Public Sans"/>
                <a:ea typeface="Public Sans"/>
                <a:cs typeface="Public Sans"/>
                <a:sym typeface="Public Sans"/>
              </a:rPr>
              <a:t>Despite the improvement, over a quarter of reporting entities continue to report they do not know if their ICT solicitations include all applicable requirements.</a:t>
            </a:r>
            <a:endParaRPr sz="1500">
              <a:solidFill>
                <a:srgbClr val="003C71"/>
              </a:solidFill>
              <a:latin typeface="Public Sans"/>
              <a:ea typeface="Public Sans"/>
              <a:cs typeface="Public Sans"/>
              <a:sym typeface="Public Sans"/>
            </a:endParaRPr>
          </a:p>
          <a:p>
            <a:pPr marL="0" lvl="0" indent="0" algn="l" rtl="0">
              <a:spcBef>
                <a:spcPts val="120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322b690433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322b690433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313318648bb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313318648bb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36550" algn="l" rtl="0">
              <a:lnSpc>
                <a:spcPct val="115000"/>
              </a:lnSpc>
              <a:spcBef>
                <a:spcPts val="0"/>
              </a:spcBef>
              <a:spcAft>
                <a:spcPts val="0"/>
              </a:spcAft>
              <a:buClr>
                <a:srgbClr val="003C71"/>
              </a:buClr>
              <a:buSzPts val="1700"/>
              <a:buFont typeface="Public Sans"/>
              <a:buChar char="●"/>
            </a:pPr>
            <a:r>
              <a:rPr lang="en" sz="1700">
                <a:solidFill>
                  <a:srgbClr val="003C71"/>
                </a:solidFill>
                <a:latin typeface="Public Sans"/>
                <a:ea typeface="Public Sans"/>
                <a:cs typeface="Public Sans"/>
                <a:sym typeface="Public Sans"/>
              </a:rPr>
              <a:t>Last year, 44% of entities lacked any Section 508 training plan. In FY24, this number decreased by 16%</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322b690433b_1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322b690433b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313318648bb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313318648bb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313318648bb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313318648bb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341817f8f31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341817f8f31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Assessment (HTML):</a:t>
            </a:r>
            <a:r>
              <a:rPr lang="en" sz="1900">
                <a:solidFill>
                  <a:srgbClr val="003C71"/>
                </a:solidFill>
                <a:latin typeface="Public Sans"/>
                <a:ea typeface="Public Sans"/>
                <a:cs typeface="Public Sans"/>
                <a:sym typeface="Public Sans"/>
              </a:rPr>
              <a:t> </a:t>
            </a:r>
            <a:r>
              <a:rPr lang="en" sz="1400" u="sng">
                <a:solidFill>
                  <a:srgbClr val="0579BD"/>
                </a:solidFill>
                <a:latin typeface="Public Sans"/>
                <a:ea typeface="Public Sans"/>
                <a:cs typeface="Public Sans"/>
                <a:sym typeface="Public Sans"/>
                <a:hlinkClick r:id="rId3">
                  <a:extLst>
                    <a:ext uri="{A12FA001-AC4F-418D-AE19-62706E023703}">
                      <ahyp:hlinkClr xmlns:ahyp="http://schemas.microsoft.com/office/drawing/2018/hyperlinkcolor" val="tx"/>
                    </a:ext>
                  </a:extLst>
                </a:hlinkClick>
              </a:rPr>
              <a:t>section508.gov/2024-congressional-report</a:t>
            </a:r>
            <a:endParaRPr sz="14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Assessment (PDF): </a:t>
            </a:r>
            <a:r>
              <a:rPr lang="en" sz="1400" u="sng">
                <a:solidFill>
                  <a:srgbClr val="0579BD"/>
                </a:solidFill>
                <a:latin typeface="Public Sans"/>
                <a:ea typeface="Public Sans"/>
                <a:cs typeface="Public Sans"/>
                <a:sym typeface="Public Sans"/>
                <a:hlinkClick r:id="rId4">
                  <a:extLst>
                    <a:ext uri="{A12FA001-AC4F-418D-AE19-62706E023703}">
                      <ahyp:hlinkClr xmlns:ahyp="http://schemas.microsoft.com/office/drawing/2018/hyperlinkcolor" val="tx"/>
                    </a:ext>
                  </a:extLst>
                </a:hlinkClick>
              </a:rPr>
              <a:t>https://assets.section508.gov/files/reports/cr-2024/FY24%20Governmentwide%20Section%20508%20Assessment.pdf</a:t>
            </a:r>
            <a:endParaRPr sz="14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Entity Responses:</a:t>
            </a:r>
            <a:r>
              <a:rPr lang="en" sz="1900">
                <a:solidFill>
                  <a:srgbClr val="003C71"/>
                </a:solidFill>
                <a:latin typeface="Public Sans"/>
                <a:ea typeface="Public Sans"/>
                <a:cs typeface="Public Sans"/>
                <a:sym typeface="Public Sans"/>
              </a:rPr>
              <a:t> </a:t>
            </a:r>
            <a:r>
              <a:rPr lang="en" sz="1400" u="sng">
                <a:solidFill>
                  <a:srgbClr val="0579BD"/>
                </a:solidFill>
                <a:latin typeface="Public Sans"/>
                <a:ea typeface="Public Sans"/>
                <a:cs typeface="Public Sans"/>
                <a:sym typeface="Public Sans"/>
                <a:hlinkClick r:id="rId5">
                  <a:extLst>
                    <a:ext uri="{A12FA001-AC4F-418D-AE19-62706E023703}">
                      <ahyp:hlinkClr xmlns:ahyp="http://schemas.microsoft.com/office/drawing/2018/hyperlinkcolor" val="tx"/>
                    </a:ext>
                  </a:extLst>
                </a:hlinkClick>
              </a:rPr>
              <a:t>https://assets.section508.gov/files/reports/cr-2024/Reporting%20Entity%20Response%20Data%20for%20FY24%20Governmentwide%20Section%20508%20Assessment.csv</a:t>
            </a:r>
            <a:endParaRPr sz="14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Data Dictionary: </a:t>
            </a:r>
            <a:r>
              <a:rPr lang="en" sz="1400" u="sng">
                <a:solidFill>
                  <a:srgbClr val="0579BD"/>
                </a:solidFill>
                <a:latin typeface="Public Sans"/>
                <a:ea typeface="Public Sans"/>
                <a:cs typeface="Public Sans"/>
                <a:sym typeface="Public Sans"/>
                <a:hlinkClick r:id="rId6">
                  <a:extLst>
                    <a:ext uri="{A12FA001-AC4F-418D-AE19-62706E023703}">
                      <ahyp:hlinkClr xmlns:ahyp="http://schemas.microsoft.com/office/drawing/2018/hyperlinkcolor" val="tx"/>
                    </a:ext>
                  </a:extLst>
                </a:hlinkClick>
              </a:rPr>
              <a:t>https://assets.section508.gov/files/reports/cr-2024/Data%20Dictionary%20for%20FY24%20Governmentwide%20Section%20508%20Assessment%20Final.xlsx</a:t>
            </a:r>
            <a:endParaRPr sz="20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By Entity Pages: </a:t>
            </a:r>
            <a:r>
              <a:rPr lang="en" sz="1400" u="sng">
                <a:solidFill>
                  <a:srgbClr val="0579BD"/>
                </a:solidFill>
                <a:latin typeface="Public Sans"/>
                <a:ea typeface="Public Sans"/>
                <a:cs typeface="Public Sans"/>
                <a:sym typeface="Public Sans"/>
                <a:hlinkClick r:id="rId7">
                  <a:extLst>
                    <a:ext uri="{A12FA001-AC4F-418D-AE19-62706E023703}">
                      <ahyp:hlinkClr xmlns:ahyp="http://schemas.microsoft.com/office/drawing/2018/hyperlinkcolor" val="tx"/>
                    </a:ext>
                  </a:extLst>
                </a:hlinkClick>
              </a:rPr>
              <a:t>www.section508.gov/manage/section-508-assessment/2024/appendix-c-overview/</a:t>
            </a:r>
            <a:endParaRPr sz="2100">
              <a:solidFill>
                <a:srgbClr val="003C71"/>
              </a:solidFill>
              <a:latin typeface="Public Sans"/>
              <a:ea typeface="Public Sans"/>
              <a:cs typeface="Public Sans"/>
              <a:sym typeface="Public Sans"/>
            </a:endParaRPr>
          </a:p>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347b6d47fc4_0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347b6d47fc4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341817f8f31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341817f8f31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322b690433b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322b690433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321ab74e0de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9" name="Google Shape;569;g321ab74e0de_0_1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Clr>
                <a:srgbClr val="003C71"/>
              </a:buClr>
              <a:buSzPts val="1500"/>
              <a:buFont typeface="Public Sans"/>
              <a:buChar char="●"/>
            </a:pPr>
            <a:r>
              <a:rPr lang="en" sz="1500">
                <a:solidFill>
                  <a:srgbClr val="003C71"/>
                </a:solidFill>
                <a:latin typeface="Public Sans"/>
                <a:ea typeface="Public Sans"/>
                <a:cs typeface="Public Sans"/>
                <a:sym typeface="Public Sans"/>
              </a:rPr>
              <a:t>Refined Assessment criteria, FAQs, and definitions to collect more accurate data from agencies.</a:t>
            </a:r>
            <a:endParaRPr sz="1300">
              <a:solidFill>
                <a:srgbClr val="003C71"/>
              </a:solidFill>
              <a:latin typeface="Public Sans"/>
              <a:ea typeface="Public Sans"/>
              <a:cs typeface="Public Sans"/>
              <a:sym typeface="Public Sans"/>
            </a:endParaRPr>
          </a:p>
          <a:p>
            <a:pPr marL="457200" lvl="0" indent="-323850" algn="l" rtl="0">
              <a:lnSpc>
                <a:spcPct val="115000"/>
              </a:lnSpc>
              <a:spcBef>
                <a:spcPts val="1000"/>
              </a:spcBef>
              <a:spcAft>
                <a:spcPts val="0"/>
              </a:spcAft>
              <a:buClr>
                <a:srgbClr val="003C71"/>
              </a:buClr>
              <a:buSzPts val="1500"/>
              <a:buFont typeface="Public Sans"/>
              <a:buChar char="●"/>
            </a:pPr>
            <a:r>
              <a:rPr lang="en" sz="1500">
                <a:solidFill>
                  <a:srgbClr val="003C71"/>
                </a:solidFill>
                <a:latin typeface="Public Sans"/>
                <a:ea typeface="Public Sans"/>
                <a:cs typeface="Public Sans"/>
                <a:sym typeface="Public Sans"/>
              </a:rPr>
              <a:t>Created key performance indicators (KPIs) to help agencies create measurable targets for improving their Section 508 maturity and conformance outcomes.</a:t>
            </a:r>
            <a:endParaRPr sz="1500">
              <a:solidFill>
                <a:srgbClr val="003C71"/>
              </a:solidFill>
              <a:latin typeface="Public Sans"/>
              <a:ea typeface="Public Sans"/>
              <a:cs typeface="Public Sans"/>
              <a:sym typeface="Public Sans"/>
            </a:endParaRPr>
          </a:p>
          <a:p>
            <a:pPr marL="457200" lvl="0" indent="-323850" algn="l" rtl="0">
              <a:lnSpc>
                <a:spcPct val="115000"/>
              </a:lnSpc>
              <a:spcBef>
                <a:spcPts val="1000"/>
              </a:spcBef>
              <a:spcAft>
                <a:spcPts val="0"/>
              </a:spcAft>
              <a:buClr>
                <a:srgbClr val="003C71"/>
              </a:buClr>
              <a:buSzPts val="1500"/>
              <a:buFont typeface="Public Sans"/>
              <a:buChar char="●"/>
            </a:pPr>
            <a:r>
              <a:rPr lang="en" sz="1500">
                <a:solidFill>
                  <a:srgbClr val="003C71"/>
                </a:solidFill>
                <a:latin typeface="Public Sans"/>
                <a:ea typeface="Public Sans"/>
                <a:cs typeface="Public Sans"/>
                <a:sym typeface="Public Sans"/>
              </a:rPr>
              <a:t>Regularly improved </a:t>
            </a:r>
            <a:r>
              <a:rPr lang="en" sz="1500" u="sng">
                <a:solidFill>
                  <a:srgbClr val="0579BD"/>
                </a:solidFill>
                <a:latin typeface="Public Sans"/>
                <a:ea typeface="Public Sans"/>
                <a:cs typeface="Public Sans"/>
                <a:sym typeface="Public Sans"/>
                <a:hlinkClick r:id="rId3">
                  <a:extLst>
                    <a:ext uri="{A12FA001-AC4F-418D-AE19-62706E023703}">
                      <ahyp:hlinkClr xmlns:ahyp="http://schemas.microsoft.com/office/drawing/2018/hyperlinkcolor" val="tx"/>
                    </a:ext>
                  </a:extLst>
                </a:hlinkClick>
              </a:rPr>
              <a:t>Section508.gov</a:t>
            </a:r>
            <a:r>
              <a:rPr lang="en" sz="1500">
                <a:solidFill>
                  <a:srgbClr val="003C71"/>
                </a:solidFill>
                <a:latin typeface="Public Sans"/>
                <a:ea typeface="Public Sans"/>
                <a:cs typeface="Public Sans"/>
                <a:sym typeface="Public Sans"/>
              </a:rPr>
              <a:t> to help agencies incorporate accessibility into mission and IT-lifecycle activities.</a:t>
            </a:r>
            <a:endParaRPr sz="1500">
              <a:solidFill>
                <a:srgbClr val="003C71"/>
              </a:solidFill>
              <a:latin typeface="Public Sans"/>
              <a:ea typeface="Public Sans"/>
              <a:cs typeface="Public Sans"/>
              <a:sym typeface="Public Sans"/>
            </a:endParaRPr>
          </a:p>
          <a:p>
            <a:pPr marL="457200" lvl="0" indent="-323850" algn="l" rtl="0">
              <a:lnSpc>
                <a:spcPct val="115000"/>
              </a:lnSpc>
              <a:spcBef>
                <a:spcPts val="1000"/>
              </a:spcBef>
              <a:spcAft>
                <a:spcPts val="0"/>
              </a:spcAft>
              <a:buClr>
                <a:srgbClr val="003C71"/>
              </a:buClr>
              <a:buSzPts val="1500"/>
              <a:buFont typeface="Public Sans"/>
              <a:buChar char="●"/>
            </a:pPr>
            <a:r>
              <a:rPr lang="en" sz="1500">
                <a:solidFill>
                  <a:srgbClr val="003C71"/>
                </a:solidFill>
                <a:latin typeface="Public Sans"/>
                <a:ea typeface="Public Sans"/>
                <a:cs typeface="Public Sans"/>
                <a:sym typeface="Public Sans"/>
              </a:rPr>
              <a:t>Led regular, recurring governmentwide meetings for collaboration, training and knowledge sharing.</a:t>
            </a:r>
            <a:endParaRPr sz="1300">
              <a:solidFill>
                <a:srgbClr val="003C71"/>
              </a:solidFill>
              <a:latin typeface="Public Sans"/>
              <a:ea typeface="Public Sans"/>
              <a:cs typeface="Public Sans"/>
              <a:sym typeface="Public Sans"/>
            </a:endParaRPr>
          </a:p>
          <a:p>
            <a:pPr marL="457200" lvl="0" indent="-323850" algn="l" rtl="0">
              <a:lnSpc>
                <a:spcPct val="115000"/>
              </a:lnSpc>
              <a:spcBef>
                <a:spcPts val="1000"/>
              </a:spcBef>
              <a:spcAft>
                <a:spcPts val="0"/>
              </a:spcAft>
              <a:buClr>
                <a:srgbClr val="003C71"/>
              </a:buClr>
              <a:buSzPts val="1500"/>
              <a:buFont typeface="Public Sans"/>
              <a:buChar char="●"/>
            </a:pPr>
            <a:r>
              <a:rPr lang="en" sz="1500">
                <a:solidFill>
                  <a:srgbClr val="003C71"/>
                </a:solidFill>
                <a:latin typeface="Public Sans"/>
                <a:ea typeface="Public Sans"/>
                <a:cs typeface="Public Sans"/>
                <a:sym typeface="Public Sans"/>
              </a:rPr>
              <a:t>Enhanced two main accessibility requirements acquisition tools: the Solicitations Review Tool (SRT) and the Accessibility Requirements Tool (ART).</a:t>
            </a:r>
            <a:endParaRPr sz="1500">
              <a:solidFill>
                <a:srgbClr val="003C71"/>
              </a:solidFill>
              <a:latin typeface="Public Sans"/>
              <a:ea typeface="Public Sans"/>
              <a:cs typeface="Public Sans"/>
              <a:sym typeface="Public Sans"/>
            </a:endParaRPr>
          </a:p>
          <a:p>
            <a:pPr marL="457200" lvl="0" indent="-323850" algn="l" rtl="0">
              <a:lnSpc>
                <a:spcPct val="115000"/>
              </a:lnSpc>
              <a:spcBef>
                <a:spcPts val="1000"/>
              </a:spcBef>
              <a:spcAft>
                <a:spcPts val="0"/>
              </a:spcAft>
              <a:buClr>
                <a:srgbClr val="003C71"/>
              </a:buClr>
              <a:buSzPts val="1500"/>
              <a:buFont typeface="Public Sans"/>
              <a:buChar char="●"/>
            </a:pPr>
            <a:r>
              <a:rPr lang="en" sz="1500">
                <a:solidFill>
                  <a:srgbClr val="003C71"/>
                </a:solidFill>
                <a:latin typeface="Public Sans"/>
                <a:ea typeface="Public Sans"/>
                <a:cs typeface="Public Sans"/>
                <a:sym typeface="Public Sans"/>
              </a:rPr>
              <a:t>ACR Repository and ACR Editor</a:t>
            </a:r>
            <a:endParaRPr sz="1500">
              <a:solidFill>
                <a:srgbClr val="003C71"/>
              </a:solidFill>
              <a:latin typeface="Public Sans"/>
              <a:ea typeface="Public Sans"/>
              <a:cs typeface="Public Sans"/>
              <a:sym typeface="Public Sans"/>
            </a:endParaRPr>
          </a:p>
          <a:p>
            <a:pPr marL="0" lvl="0" indent="0" algn="l" rtl="0">
              <a:lnSpc>
                <a:spcPct val="100000"/>
              </a:lnSpc>
              <a:spcBef>
                <a:spcPts val="1000"/>
              </a:spcBef>
              <a:spcAft>
                <a:spcPts val="0"/>
              </a:spcAft>
              <a:buSzPts val="11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341817f8f31_0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341817f8f31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Assessment (HTML):</a:t>
            </a:r>
            <a:r>
              <a:rPr lang="en" sz="1900">
                <a:solidFill>
                  <a:srgbClr val="003C71"/>
                </a:solidFill>
                <a:latin typeface="Public Sans"/>
                <a:ea typeface="Public Sans"/>
                <a:cs typeface="Public Sans"/>
                <a:sym typeface="Public Sans"/>
              </a:rPr>
              <a:t> </a:t>
            </a:r>
            <a:r>
              <a:rPr lang="en" sz="1400" u="sng">
                <a:solidFill>
                  <a:srgbClr val="0579BD"/>
                </a:solidFill>
                <a:latin typeface="Public Sans"/>
                <a:ea typeface="Public Sans"/>
                <a:cs typeface="Public Sans"/>
                <a:sym typeface="Public Sans"/>
                <a:hlinkClick r:id="rId3">
                  <a:extLst>
                    <a:ext uri="{A12FA001-AC4F-418D-AE19-62706E023703}">
                      <ahyp:hlinkClr xmlns:ahyp="http://schemas.microsoft.com/office/drawing/2018/hyperlinkcolor" val="tx"/>
                    </a:ext>
                  </a:extLst>
                </a:hlinkClick>
              </a:rPr>
              <a:t>section508.gov/2024-congressional-report</a:t>
            </a:r>
            <a:endParaRPr sz="14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Assessment (PDF): </a:t>
            </a:r>
            <a:r>
              <a:rPr lang="en" sz="1400" u="sng">
                <a:solidFill>
                  <a:srgbClr val="0579BD"/>
                </a:solidFill>
                <a:latin typeface="Public Sans"/>
                <a:ea typeface="Public Sans"/>
                <a:cs typeface="Public Sans"/>
                <a:sym typeface="Public Sans"/>
                <a:hlinkClick r:id="rId4">
                  <a:extLst>
                    <a:ext uri="{A12FA001-AC4F-418D-AE19-62706E023703}">
                      <ahyp:hlinkClr xmlns:ahyp="http://schemas.microsoft.com/office/drawing/2018/hyperlinkcolor" val="tx"/>
                    </a:ext>
                  </a:extLst>
                </a:hlinkClick>
              </a:rPr>
              <a:t>https://assets.section508.gov/files/reports/cr-2024/FY24%20Governmentwide%20Section%20508%20Assessment.pdf</a:t>
            </a:r>
            <a:endParaRPr sz="14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Entity Responses:</a:t>
            </a:r>
            <a:r>
              <a:rPr lang="en" sz="1900">
                <a:solidFill>
                  <a:srgbClr val="003C71"/>
                </a:solidFill>
                <a:latin typeface="Public Sans"/>
                <a:ea typeface="Public Sans"/>
                <a:cs typeface="Public Sans"/>
                <a:sym typeface="Public Sans"/>
              </a:rPr>
              <a:t> </a:t>
            </a:r>
            <a:r>
              <a:rPr lang="en" sz="1400" u="sng">
                <a:solidFill>
                  <a:srgbClr val="0579BD"/>
                </a:solidFill>
                <a:latin typeface="Public Sans"/>
                <a:ea typeface="Public Sans"/>
                <a:cs typeface="Public Sans"/>
                <a:sym typeface="Public Sans"/>
                <a:hlinkClick r:id="rId5">
                  <a:extLst>
                    <a:ext uri="{A12FA001-AC4F-418D-AE19-62706E023703}">
                      <ahyp:hlinkClr xmlns:ahyp="http://schemas.microsoft.com/office/drawing/2018/hyperlinkcolor" val="tx"/>
                    </a:ext>
                  </a:extLst>
                </a:hlinkClick>
              </a:rPr>
              <a:t>https://assets.section508.gov/files/reports/cr-2024/Reporting%20Entity%20Response%20Data%20for%20FY24%20Governmentwide%20Section%20508%20Assessment.csv</a:t>
            </a:r>
            <a:endParaRPr sz="14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Data Dictionary: </a:t>
            </a:r>
            <a:r>
              <a:rPr lang="en" sz="1400" u="sng">
                <a:solidFill>
                  <a:srgbClr val="0579BD"/>
                </a:solidFill>
                <a:latin typeface="Public Sans"/>
                <a:ea typeface="Public Sans"/>
                <a:cs typeface="Public Sans"/>
                <a:sym typeface="Public Sans"/>
                <a:hlinkClick r:id="rId6">
                  <a:extLst>
                    <a:ext uri="{A12FA001-AC4F-418D-AE19-62706E023703}">
                      <ahyp:hlinkClr xmlns:ahyp="http://schemas.microsoft.com/office/drawing/2018/hyperlinkcolor" val="tx"/>
                    </a:ext>
                  </a:extLst>
                </a:hlinkClick>
              </a:rPr>
              <a:t>https://assets.section508.gov/files/reports/cr-2024/Data%20Dictionary%20for%20FY24%20Governmentwide%20Section%20508%20Assessment%20Final.xlsx</a:t>
            </a:r>
            <a:endParaRPr sz="20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By Entity Pages: </a:t>
            </a:r>
            <a:r>
              <a:rPr lang="en" sz="1400" u="sng">
                <a:solidFill>
                  <a:srgbClr val="0579BD"/>
                </a:solidFill>
                <a:latin typeface="Public Sans"/>
                <a:ea typeface="Public Sans"/>
                <a:cs typeface="Public Sans"/>
                <a:sym typeface="Public Sans"/>
                <a:hlinkClick r:id="rId7">
                  <a:extLst>
                    <a:ext uri="{A12FA001-AC4F-418D-AE19-62706E023703}">
                      <ahyp:hlinkClr xmlns:ahyp="http://schemas.microsoft.com/office/drawing/2018/hyperlinkcolor" val="tx"/>
                    </a:ext>
                  </a:extLst>
                </a:hlinkClick>
              </a:rPr>
              <a:t>www.section508.gov/manage/section-508-assessment/2024/appendix-c-overview/</a:t>
            </a:r>
            <a:endParaRPr sz="2100">
              <a:solidFill>
                <a:srgbClr val="003C71"/>
              </a:solidFill>
              <a:latin typeface="Public Sans"/>
              <a:ea typeface="Public Sans"/>
              <a:cs typeface="Public Sans"/>
              <a:sym typeface="Public Sans"/>
            </a:endParaRPr>
          </a:p>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3133a2d6c0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3133a2d6c0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1000"/>
              </a:spcAft>
              <a:buNone/>
            </a:pPr>
            <a:r>
              <a:rPr lang="en">
                <a:solidFill>
                  <a:schemeClr val="dk1"/>
                </a:solidFill>
              </a:rPr>
              <a:t>Regressions were run this year but nothing was noted as significant. We posted those results but did not include any in the report. </a:t>
            </a:r>
            <a:endParaRPr>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313318648bb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313318648bb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rgbClr val="003C71"/>
              </a:buClr>
              <a:buSzPts val="1100"/>
              <a:buFont typeface="Public Sans"/>
              <a:buChar char="●"/>
            </a:pPr>
            <a:r>
              <a:rPr lang="en">
                <a:solidFill>
                  <a:srgbClr val="003C71"/>
                </a:solidFill>
                <a:latin typeface="Public Sans"/>
                <a:ea typeface="Public Sans"/>
                <a:cs typeface="Public Sans"/>
                <a:sym typeface="Public Sans"/>
              </a:rPr>
              <a:t>The maturity section of the criteria </a:t>
            </a:r>
            <a:r>
              <a:rPr lang="en">
                <a:solidFill>
                  <a:srgbClr val="003C71"/>
                </a:solidFill>
                <a:highlight>
                  <a:srgbClr val="FFFFFF"/>
                </a:highlight>
                <a:latin typeface="Public Sans"/>
                <a:ea typeface="Public Sans"/>
                <a:cs typeface="Public Sans"/>
                <a:sym typeface="Public Sans"/>
              </a:rPr>
              <a:t>included 38 questions broken down into 9 dimensions:</a:t>
            </a:r>
            <a:endParaRPr>
              <a:solidFill>
                <a:srgbClr val="003C71"/>
              </a:solidFill>
              <a:highlight>
                <a:srgbClr val="FFFFFF"/>
              </a:highlight>
              <a:latin typeface="Public Sans"/>
              <a:ea typeface="Public Sans"/>
              <a:cs typeface="Public Sans"/>
              <a:sym typeface="Public Sans"/>
            </a:endParaRPr>
          </a:p>
          <a:p>
            <a:pPr marL="914400" lvl="1" indent="-298450" algn="l" rtl="0">
              <a:lnSpc>
                <a:spcPct val="115000"/>
              </a:lnSpc>
              <a:spcBef>
                <a:spcPts val="0"/>
              </a:spcBef>
              <a:spcAft>
                <a:spcPts val="0"/>
              </a:spcAft>
              <a:buClr>
                <a:srgbClr val="003C71"/>
              </a:buClr>
              <a:buSzPts val="1100"/>
              <a:buFont typeface="Public Sans"/>
              <a:buChar char="○"/>
            </a:pPr>
            <a:r>
              <a:rPr lang="en">
                <a:solidFill>
                  <a:srgbClr val="003C71"/>
                </a:solidFill>
                <a:highlight>
                  <a:srgbClr val="FFFFFF"/>
                </a:highlight>
                <a:latin typeface="Public Sans"/>
                <a:ea typeface="Public Sans"/>
                <a:cs typeface="Public Sans"/>
                <a:sym typeface="Public Sans"/>
              </a:rPr>
              <a:t>IT Accessibility Program Office; Policies, Procedures, and Standards; Communications; Content Creation; Human Capital, Culture, and Leadership; Technology Lifecycle Activities, Testing and Validation; Acquisition and Procurement; and Training</a:t>
            </a:r>
            <a:endParaRPr/>
          </a:p>
          <a:p>
            <a:pPr marL="0" lvl="0" indent="0" algn="l" rtl="0">
              <a:lnSpc>
                <a:spcPct val="115000"/>
              </a:lnSpc>
              <a:spcBef>
                <a:spcPts val="1800"/>
              </a:spcBef>
              <a:spcAft>
                <a:spcPts val="0"/>
              </a:spcAft>
              <a:buNone/>
            </a:pPr>
            <a:r>
              <a:rPr lang="en">
                <a:solidFill>
                  <a:schemeClr val="dk1"/>
                </a:solidFill>
              </a:rPr>
              <a:t>Last year Training was the lowest Dimension at 1.57 with Human Capital, Culture and Leadership at 1.63. In 2024, these scores are 2.06 and 1.93, respectively. This represents a 31% improvement in the average Training maturity outcomes across government. Human Capital also saw an improvement of about 18% across the government.</a:t>
            </a:r>
            <a:endParaRPr>
              <a:solidFill>
                <a:schemeClr val="dk1"/>
              </a:solidFill>
            </a:endParaRPr>
          </a:p>
          <a:p>
            <a:pPr marL="0" lvl="0" indent="0" algn="l" rtl="0">
              <a:lnSpc>
                <a:spcPct val="115000"/>
              </a:lnSpc>
              <a:spcBef>
                <a:spcPts val="1800"/>
              </a:spcBef>
              <a:spcAft>
                <a:spcPts val="0"/>
              </a:spcAft>
              <a:buNone/>
            </a:pPr>
            <a:r>
              <a:rPr lang="en">
                <a:solidFill>
                  <a:schemeClr val="dk1"/>
                </a:solidFill>
              </a:rPr>
              <a:t>Overall, approximately 28% of entities (68) had Human Capital, Culture and Leadership as their worst dimension (or one of their worst), and 63 (or approximately 26%) had Training as their worst dimension. So, while these dimensions saw an improvement year over year, they are still the areas of most needed development or investment going forward to improve average reporting entity maturity outcomes.</a:t>
            </a:r>
            <a:endParaRPr>
              <a:solidFill>
                <a:schemeClr val="dk1"/>
              </a:solidFill>
            </a:endParaRPr>
          </a:p>
          <a:p>
            <a:pPr marL="0" lvl="0" indent="0" algn="l" rtl="0">
              <a:lnSpc>
                <a:spcPct val="115000"/>
              </a:lnSpc>
              <a:spcBef>
                <a:spcPts val="1800"/>
              </a:spcBef>
              <a:spcAft>
                <a:spcPts val="1000"/>
              </a:spcAft>
              <a:buClr>
                <a:schemeClr val="dk1"/>
              </a:buClr>
              <a:buSzPts val="1100"/>
              <a:buFont typeface="Arial"/>
              <a:buNone/>
            </a:pPr>
            <a:endParaRPr>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313318648bb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313318648bb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36550" algn="l" rtl="0">
              <a:lnSpc>
                <a:spcPct val="115000"/>
              </a:lnSpc>
              <a:spcBef>
                <a:spcPts val="0"/>
              </a:spcBef>
              <a:spcAft>
                <a:spcPts val="0"/>
              </a:spcAft>
              <a:buClr>
                <a:srgbClr val="003C71"/>
              </a:buClr>
              <a:buSzPts val="1700"/>
              <a:buFont typeface="Public Sans"/>
              <a:buChar char="●"/>
            </a:pPr>
            <a:endParaRPr>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313318648bb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313318648bb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316b0c00bb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316b0c00bb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1000"/>
              </a:spcAft>
              <a:buClr>
                <a:schemeClr val="dk1"/>
              </a:buClr>
              <a:buSzPts val="1100"/>
              <a:buFont typeface="Arial"/>
              <a:buNone/>
            </a:pPr>
            <a:r>
              <a:rPr lang="en">
                <a:solidFill>
                  <a:schemeClr val="dk1"/>
                </a:solidFill>
              </a:rPr>
              <a:t>Examining entities that reported 90% or more conformance for ICT products, including those who reported 100% conformance, shows an increase in the number of entities who conform to most, but not all, Section 508 standards. This suggests that while the ICT products may still have some accessibility issues, they may be close to fully conformant. The highest conformance percentage was still the publicly posted Section 508 policy at 61.2% of entities who conform to 90% or more of the standards followed closely again by enterprise-wide chat or real-time messaging system at 60.8% of entities. However, the lowest percentage of conformance was surveys released by entities, with only 27.8% of reporting entities noting conformance with 90% or more of standards.</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313318648bb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313318648bb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rgbClr val="003C71"/>
              </a:buClr>
              <a:buSzPts val="1400"/>
              <a:buFont typeface="Public Sans"/>
              <a:buChar char="●"/>
            </a:pPr>
            <a:r>
              <a:rPr lang="en" sz="1500">
                <a:solidFill>
                  <a:srgbClr val="003C71"/>
                </a:solidFill>
                <a:latin typeface="Public Sans"/>
                <a:ea typeface="Public Sans"/>
                <a:cs typeface="Public Sans"/>
                <a:sym typeface="Public Sans"/>
              </a:rPr>
              <a:t>In FY24, 75 reporting entities reported less than one Section 508 FTE (a 19% decrease since FY23), with only 19 entities reporting no FTEs (a 47% decrease since FY23). </a:t>
            </a:r>
            <a:endParaRPr sz="1500">
              <a:solidFill>
                <a:srgbClr val="003C71"/>
              </a:solidFill>
              <a:latin typeface="Public Sans"/>
              <a:ea typeface="Public Sans"/>
              <a:cs typeface="Public Sans"/>
              <a:sym typeface="Public Sans"/>
            </a:endParaRPr>
          </a:p>
          <a:p>
            <a:pPr marL="457200" lvl="0" indent="-317500" algn="l" rtl="0">
              <a:lnSpc>
                <a:spcPct val="115000"/>
              </a:lnSpc>
              <a:spcBef>
                <a:spcPts val="0"/>
              </a:spcBef>
              <a:spcAft>
                <a:spcPts val="0"/>
              </a:spcAft>
              <a:buClr>
                <a:srgbClr val="003C71"/>
              </a:buClr>
              <a:buSzPts val="1400"/>
              <a:buFont typeface="Public Sans"/>
              <a:buChar char="●"/>
            </a:pPr>
            <a:r>
              <a:rPr lang="en" sz="1500">
                <a:solidFill>
                  <a:srgbClr val="003C71"/>
                </a:solidFill>
                <a:latin typeface="Public Sans"/>
                <a:ea typeface="Public Sans"/>
                <a:cs typeface="Public Sans"/>
                <a:sym typeface="Public Sans"/>
              </a:rPr>
              <a:t>Average of 5.5 FTEs (up from 4.3 in FY23), comprising an average of 3.7 federal (2.7 in FY23) and 1.8 contractor (1.6 in FY23) Section 508 FTEs.</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322b690433b_1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322b690433b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322b690433b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322b690433b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321ab74e0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5" name="Google Shape;355;g321ab74e0d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400">
                <a:solidFill>
                  <a:schemeClr val="dk1"/>
                </a:solidFill>
                <a:latin typeface="Public Sans"/>
                <a:ea typeface="Public Sans"/>
                <a:cs typeface="Public Sans"/>
                <a:sym typeface="Public Sans"/>
              </a:rPr>
              <a:t>To that end, section 508 of the rehabilitation act was amended in 1998 (https://www.section508.gov/manage/laws-and-policies/section-508-law/) to require that any federal information in communication technology that is procured, developed, maintained or even used is accessible to people with disabilities, including both members of the public who access and and use government information and information technologies and federal employees who need digital tools and applications to be accessible to do their jobs on a daily basis.</a:t>
            </a:r>
            <a:endParaRPr sz="1400">
              <a:solidFill>
                <a:schemeClr val="dk1"/>
              </a:solidFill>
              <a:latin typeface="Public Sans"/>
              <a:ea typeface="Public Sans"/>
              <a:cs typeface="Public Sans"/>
              <a:sym typeface="Public Sans"/>
            </a:endParaRPr>
          </a:p>
          <a:p>
            <a:pPr marL="0" lvl="0" indent="0" algn="l" rtl="0">
              <a:lnSpc>
                <a:spcPct val="100000"/>
              </a:lnSpc>
              <a:spcBef>
                <a:spcPts val="0"/>
              </a:spcBef>
              <a:spcAft>
                <a:spcPts val="0"/>
              </a:spcAft>
              <a:buClr>
                <a:schemeClr val="dk1"/>
              </a:buClr>
              <a:buSzPts val="1100"/>
              <a:buFont typeface="Arial"/>
              <a:buNone/>
            </a:pPr>
            <a:endParaRPr sz="1400">
              <a:solidFill>
                <a:schemeClr val="dk1"/>
              </a:solidFill>
              <a:latin typeface="Public Sans"/>
              <a:ea typeface="Public Sans"/>
              <a:cs typeface="Public Sans"/>
              <a:sym typeface="Public Sans"/>
            </a:endParaRPr>
          </a:p>
          <a:p>
            <a:pPr marL="457200" lvl="0" indent="-285750" algn="l" rtl="0">
              <a:lnSpc>
                <a:spcPct val="115000"/>
              </a:lnSpc>
              <a:spcBef>
                <a:spcPts val="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Applies to all federal agencies when they develop, procure, maintain, or use electronic and information technology.</a:t>
            </a:r>
            <a:endParaRPr sz="900">
              <a:solidFill>
                <a:srgbClr val="333333"/>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Requires that agencies must give disabled employees and members of the public access to information comparable to the access available to others.</a:t>
            </a:r>
            <a:endParaRPr sz="700">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Also called the Revised 508 Standards</a:t>
            </a:r>
            <a:endParaRPr sz="900">
              <a:solidFill>
                <a:srgbClr val="333333"/>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Establishes the technical specifications that implement Section 508</a:t>
            </a:r>
            <a:endParaRPr sz="900">
              <a:solidFill>
                <a:srgbClr val="333333"/>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Describes how to ensure that Section 508-covered hardware, software, and electronic content – including web and non-web content – fully conform to these technical specifications</a:t>
            </a:r>
            <a:endParaRPr sz="700">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OMB M-Memos such as M-24-08, “Strategic Plan for Improving Management of Section 508 of the Rehabilitation Act”</a:t>
            </a:r>
            <a:endParaRPr sz="900">
              <a:solidFill>
                <a:srgbClr val="333333"/>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GSA’s Government-wide IT Accessibility Program</a:t>
            </a:r>
            <a:endParaRPr sz="900">
              <a:solidFill>
                <a:srgbClr val="333333"/>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U.S. Access Board (USAB) to develop and promote rules around ICT accessibility</a:t>
            </a:r>
            <a:endParaRPr sz="700">
              <a:latin typeface="Public Sans"/>
              <a:ea typeface="Public Sans"/>
              <a:cs typeface="Public Sans"/>
              <a:sym typeface="Public Sans"/>
            </a:endParaRPr>
          </a:p>
          <a:p>
            <a:pPr marL="0" lvl="0" indent="0" algn="l" rtl="0">
              <a:lnSpc>
                <a:spcPct val="100000"/>
              </a:lnSpc>
              <a:spcBef>
                <a:spcPts val="1000"/>
              </a:spcBef>
              <a:spcAft>
                <a:spcPts val="0"/>
              </a:spcAft>
              <a:buClr>
                <a:schemeClr val="dk1"/>
              </a:buClr>
              <a:buSzPts val="1100"/>
              <a:buFont typeface="Arial"/>
              <a:buNone/>
            </a:pPr>
            <a:endParaRPr sz="1400">
              <a:solidFill>
                <a:schemeClr val="dk1"/>
              </a:solidFill>
              <a:latin typeface="Public Sans"/>
              <a:ea typeface="Public Sans"/>
              <a:cs typeface="Public Sans"/>
              <a:sym typeface="Public San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322b690433b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322b690433b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322aadc5c96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322aadc5c96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1000"/>
              </a:spcAft>
              <a:buNone/>
            </a:pPr>
            <a:endParaRPr>
              <a:solidFill>
                <a:schemeClr val="dk1"/>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322b690433b_1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322b690433b_1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55600" algn="l" rtl="0">
              <a:lnSpc>
                <a:spcPct val="125000"/>
              </a:lnSpc>
              <a:spcBef>
                <a:spcPts val="0"/>
              </a:spcBef>
              <a:spcAft>
                <a:spcPts val="0"/>
              </a:spcAft>
              <a:buClr>
                <a:srgbClr val="003C71"/>
              </a:buClr>
              <a:buSzPts val="2000"/>
              <a:buFont typeface="Public Sans"/>
              <a:buChar char="●"/>
            </a:pPr>
            <a:r>
              <a:rPr lang="en" sz="2000">
                <a:solidFill>
                  <a:srgbClr val="003C71"/>
                </a:solidFill>
                <a:latin typeface="Public Sans"/>
                <a:ea typeface="Public Sans"/>
                <a:cs typeface="Public Sans"/>
                <a:sym typeface="Public Sans"/>
              </a:rPr>
              <a:t>Read the FY24 Assessment (HTML): </a:t>
            </a:r>
            <a:r>
              <a:rPr lang="en" sz="1300" u="sng">
                <a:solidFill>
                  <a:srgbClr val="0579BD"/>
                </a:solidFill>
                <a:latin typeface="Public Sans"/>
                <a:ea typeface="Public Sans"/>
                <a:cs typeface="Public Sans"/>
                <a:sym typeface="Public Sans"/>
                <a:hlinkClick r:id="rId3">
                  <a:extLst>
                    <a:ext uri="{A12FA001-AC4F-418D-AE19-62706E023703}">
                      <ahyp:hlinkClr xmlns:ahyp="http://schemas.microsoft.com/office/drawing/2018/hyperlinkcolor" val="tx"/>
                    </a:ext>
                  </a:extLst>
                </a:hlinkClick>
              </a:rPr>
              <a:t>https://section508.gov/2024-congressional-report</a:t>
            </a:r>
            <a:endParaRPr sz="13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2000">
                <a:solidFill>
                  <a:srgbClr val="003C71"/>
                </a:solidFill>
                <a:latin typeface="Public Sans"/>
                <a:ea typeface="Public Sans"/>
                <a:cs typeface="Public Sans"/>
                <a:sym typeface="Public Sans"/>
              </a:rPr>
              <a:t>FY24 Entity Responses: </a:t>
            </a:r>
            <a:r>
              <a:rPr lang="en" sz="1300" u="sng">
                <a:solidFill>
                  <a:srgbClr val="0579BD"/>
                </a:solidFill>
                <a:latin typeface="Public Sans"/>
                <a:ea typeface="Public Sans"/>
                <a:cs typeface="Public Sans"/>
                <a:sym typeface="Public Sans"/>
                <a:hlinkClick r:id="rId4">
                  <a:extLst>
                    <a:ext uri="{A12FA001-AC4F-418D-AE19-62706E023703}">
                      <ahyp:hlinkClr xmlns:ahyp="http://schemas.microsoft.com/office/drawing/2018/hyperlinkcolor" val="tx"/>
                    </a:ext>
                  </a:extLst>
                </a:hlinkClick>
              </a:rPr>
              <a:t>https://assets.section508.gov/files/reports/cr-2024/Reporting%20Entity%20Response%20Data%20for%20FY24%20Governmentwide%20Section%20508%20Assessment.csv</a:t>
            </a:r>
            <a:endParaRPr sz="13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2000">
                <a:solidFill>
                  <a:srgbClr val="003C71"/>
                </a:solidFill>
                <a:latin typeface="Public Sans"/>
                <a:ea typeface="Public Sans"/>
                <a:cs typeface="Public Sans"/>
                <a:sym typeface="Public Sans"/>
              </a:rPr>
              <a:t>FY24 Data Dictionary: </a:t>
            </a:r>
            <a:r>
              <a:rPr lang="en" sz="1300" u="sng">
                <a:solidFill>
                  <a:srgbClr val="0579BD"/>
                </a:solidFill>
                <a:latin typeface="Public Sans"/>
                <a:ea typeface="Public Sans"/>
                <a:cs typeface="Public Sans"/>
                <a:sym typeface="Public Sans"/>
                <a:hlinkClick r:id="rId5">
                  <a:extLst>
                    <a:ext uri="{A12FA001-AC4F-418D-AE19-62706E023703}">
                      <ahyp:hlinkClr xmlns:ahyp="http://schemas.microsoft.com/office/drawing/2018/hyperlinkcolor" val="tx"/>
                    </a:ext>
                  </a:extLst>
                </a:hlinkClick>
              </a:rPr>
              <a:t>https://assets.section508.gov/files/reports/cr-2024/Data%20Dictionary%20for%20FY24%20Governmentwide%20Section%20508%20Assessment%20Final.xlsx</a:t>
            </a:r>
            <a:endParaRPr sz="13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2000">
                <a:solidFill>
                  <a:srgbClr val="003C71"/>
                </a:solidFill>
                <a:latin typeface="Public Sans"/>
                <a:ea typeface="Public Sans"/>
                <a:cs typeface="Public Sans"/>
                <a:sym typeface="Public Sans"/>
              </a:rPr>
              <a:t>By Entity Pages: </a:t>
            </a:r>
            <a:r>
              <a:rPr lang="en" sz="1300" u="sng">
                <a:solidFill>
                  <a:srgbClr val="0579BD"/>
                </a:solidFill>
                <a:latin typeface="Public Sans"/>
                <a:ea typeface="Public Sans"/>
                <a:cs typeface="Public Sans"/>
                <a:sym typeface="Public Sans"/>
                <a:hlinkClick r:id="rId6">
                  <a:extLst>
                    <a:ext uri="{A12FA001-AC4F-418D-AE19-62706E023703}">
                      <ahyp:hlinkClr xmlns:ahyp="http://schemas.microsoft.com/office/drawing/2018/hyperlinkcolor" val="tx"/>
                    </a:ext>
                  </a:extLst>
                </a:hlinkClick>
              </a:rPr>
              <a:t>www.section508.gov/manage/section-508-assessment/2024/appendix-c-overview/</a:t>
            </a:r>
            <a:endParaRPr sz="1300">
              <a:solidFill>
                <a:srgbClr val="003C71"/>
              </a:solidFill>
              <a:latin typeface="Public Sans"/>
              <a:ea typeface="Public Sans"/>
              <a:cs typeface="Public Sans"/>
              <a:sym typeface="Public Sans"/>
            </a:endParaRPr>
          </a:p>
          <a:p>
            <a:pPr marL="457200" lvl="0" indent="-311150" algn="l" rtl="0">
              <a:lnSpc>
                <a:spcPct val="125000"/>
              </a:lnSpc>
              <a:spcBef>
                <a:spcPts val="0"/>
              </a:spcBef>
              <a:spcAft>
                <a:spcPts val="0"/>
              </a:spcAft>
              <a:buClr>
                <a:srgbClr val="003C71"/>
              </a:buClr>
              <a:buSzPts val="1300"/>
              <a:buFont typeface="Public Sans"/>
              <a:buChar char="●"/>
            </a:pPr>
            <a:r>
              <a:rPr lang="en" sz="2000">
                <a:solidFill>
                  <a:srgbClr val="003C71"/>
                </a:solidFill>
                <a:latin typeface="Public Sans"/>
                <a:ea typeface="Public Sans"/>
                <a:cs typeface="Public Sans"/>
                <a:sym typeface="Public Sans"/>
              </a:rPr>
              <a:t>Contact Us at section.508@gsa.gov</a:t>
            </a:r>
            <a:endParaRPr sz="1300">
              <a:solidFill>
                <a:srgbClr val="003C71"/>
              </a:solidFill>
              <a:latin typeface="Public Sans"/>
              <a:ea typeface="Public Sans"/>
              <a:cs typeface="Public Sans"/>
              <a:sym typeface="Public Sans"/>
            </a:endParaRPr>
          </a:p>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322b690433b_1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322b690433b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322b690433b_3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322b690433b_3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313318648bb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313318648bb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dk1"/>
                </a:solidFill>
                <a:latin typeface="Public Sans"/>
                <a:ea typeface="Public Sans"/>
                <a:cs typeface="Public Sans"/>
                <a:sym typeface="Public Sans"/>
              </a:rPr>
              <a:t>To that end, section 508 of the rehabilitation act was amended in 1998 (https://www.section508.gov/manage/laws-and-policies/section-508-law/) to require that any federal information in communication technology that is procured, developed, maintained or even used is accessible to people with disabilities, including both members of the public who access and and use government information and information technologies and federal employees who need digital tools and applications to be accessible to do their jobs on a daily basis.</a:t>
            </a:r>
            <a:endParaRPr sz="1400">
              <a:solidFill>
                <a:schemeClr val="dk1"/>
              </a:solidFill>
              <a:latin typeface="Public Sans"/>
              <a:ea typeface="Public Sans"/>
              <a:cs typeface="Public Sans"/>
              <a:sym typeface="Public Sans"/>
            </a:endParaRPr>
          </a:p>
          <a:p>
            <a:pPr marL="0" lvl="0" indent="0" algn="l" rtl="0">
              <a:spcBef>
                <a:spcPts val="0"/>
              </a:spcBef>
              <a:spcAft>
                <a:spcPts val="0"/>
              </a:spcAft>
              <a:buClr>
                <a:schemeClr val="dk1"/>
              </a:buClr>
              <a:buSzPts val="1100"/>
              <a:buFont typeface="Arial"/>
              <a:buNone/>
            </a:pPr>
            <a:endParaRPr sz="1400">
              <a:solidFill>
                <a:schemeClr val="dk1"/>
              </a:solidFill>
              <a:latin typeface="Public Sans"/>
              <a:ea typeface="Public Sans"/>
              <a:cs typeface="Public Sans"/>
              <a:sym typeface="Public Sans"/>
            </a:endParaRPr>
          </a:p>
          <a:p>
            <a:pPr marL="457200" lvl="0" indent="-285750" algn="l" rtl="0">
              <a:lnSpc>
                <a:spcPct val="115000"/>
              </a:lnSpc>
              <a:spcBef>
                <a:spcPts val="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Applies to all federal agencies when they develop, procure, maintain, or use electronic and information technology.</a:t>
            </a:r>
            <a:endParaRPr sz="900">
              <a:solidFill>
                <a:srgbClr val="333333"/>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Requires that agencies must give disabled employees and members of the public access to information comparable to the access available to others.</a:t>
            </a:r>
            <a:endParaRPr sz="700">
              <a:solidFill>
                <a:schemeClr val="dk1"/>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Also called the Revised 508 Standards</a:t>
            </a:r>
            <a:endParaRPr sz="900">
              <a:solidFill>
                <a:srgbClr val="333333"/>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Establishes the technical specifications that implement Section 508</a:t>
            </a:r>
            <a:endParaRPr sz="900">
              <a:solidFill>
                <a:srgbClr val="333333"/>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Describes how to ensure that Section 508-covered hardware, software, and electronic content – including web and non-web content – fully conform to these technical specifications</a:t>
            </a:r>
            <a:endParaRPr sz="700">
              <a:solidFill>
                <a:schemeClr val="dk1"/>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OMB M-Memos such as M-24-08, “Strategic Plan for Improving Management of Section 508 of the Rehabilitation Act”</a:t>
            </a:r>
            <a:endParaRPr sz="900">
              <a:solidFill>
                <a:srgbClr val="333333"/>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GSA’s Government-wide IT Accessibility Program</a:t>
            </a:r>
            <a:endParaRPr sz="900">
              <a:solidFill>
                <a:srgbClr val="333333"/>
              </a:solidFill>
              <a:latin typeface="Public Sans"/>
              <a:ea typeface="Public Sans"/>
              <a:cs typeface="Public Sans"/>
              <a:sym typeface="Public Sans"/>
            </a:endParaRPr>
          </a:p>
          <a:p>
            <a:pPr marL="457200" lvl="0" indent="-285750" algn="l" rtl="0">
              <a:lnSpc>
                <a:spcPct val="115000"/>
              </a:lnSpc>
              <a:spcBef>
                <a:spcPts val="1000"/>
              </a:spcBef>
              <a:spcAft>
                <a:spcPts val="0"/>
              </a:spcAft>
              <a:buClr>
                <a:srgbClr val="333333"/>
              </a:buClr>
              <a:buSzPts val="900"/>
              <a:buFont typeface="Public Sans"/>
              <a:buChar char="●"/>
            </a:pPr>
            <a:r>
              <a:rPr lang="en" sz="900">
                <a:solidFill>
                  <a:srgbClr val="333333"/>
                </a:solidFill>
                <a:latin typeface="Public Sans"/>
                <a:ea typeface="Public Sans"/>
                <a:cs typeface="Public Sans"/>
                <a:sym typeface="Public Sans"/>
              </a:rPr>
              <a:t>U.S. Access Board (USAB) to develop and promote rules around ICT accessibility</a:t>
            </a:r>
            <a:endParaRPr sz="700">
              <a:solidFill>
                <a:schemeClr val="dk1"/>
              </a:solidFill>
              <a:latin typeface="Public Sans"/>
              <a:ea typeface="Public Sans"/>
              <a:cs typeface="Public Sans"/>
              <a:sym typeface="Public Sans"/>
            </a:endParaRPr>
          </a:p>
          <a:p>
            <a:pPr marL="0" lvl="0" indent="0" algn="l" rtl="0">
              <a:spcBef>
                <a:spcPts val="1000"/>
              </a:spcBef>
              <a:spcAft>
                <a:spcPts val="0"/>
              </a:spcAft>
              <a:buClr>
                <a:schemeClr val="dk1"/>
              </a:buClr>
              <a:buSzPts val="1100"/>
              <a:buFont typeface="Arial"/>
              <a:buNone/>
            </a:pPr>
            <a:endParaRPr sz="1400">
              <a:solidFill>
                <a:schemeClr val="dk1"/>
              </a:solidFill>
              <a:latin typeface="Public Sans"/>
              <a:ea typeface="Public Sans"/>
              <a:cs typeface="Public Sans"/>
              <a:sym typeface="Public Sans"/>
            </a:endParaRPr>
          </a:p>
          <a:p>
            <a:pPr marL="0" lvl="0" indent="0" algn="l" rtl="0">
              <a:lnSpc>
                <a:spcPct val="115000"/>
              </a:lnSpc>
              <a:spcBef>
                <a:spcPts val="1200"/>
              </a:spcBef>
              <a:spcAft>
                <a:spcPts val="0"/>
              </a:spcAft>
              <a:buNone/>
            </a:pPr>
            <a:endParaRPr sz="1400">
              <a:solidFill>
                <a:srgbClr val="003C71"/>
              </a:solidFill>
              <a:latin typeface="Public Sans"/>
              <a:ea typeface="Public Sans"/>
              <a:cs typeface="Public Sans"/>
              <a:sym typeface="Public Sans"/>
            </a:endParaRPr>
          </a:p>
          <a:p>
            <a:pPr marL="0" lvl="0" indent="0" algn="l" rtl="0">
              <a:lnSpc>
                <a:spcPct val="115000"/>
              </a:lnSpc>
              <a:spcBef>
                <a:spcPts val="1200"/>
              </a:spcBef>
              <a:spcAft>
                <a:spcPts val="0"/>
              </a:spcAft>
              <a:buNone/>
            </a:pPr>
            <a:r>
              <a:rPr lang="en" sz="1400">
                <a:solidFill>
                  <a:srgbClr val="003C71"/>
                </a:solidFill>
                <a:latin typeface="Public Sans"/>
                <a:ea typeface="Public Sans"/>
                <a:cs typeface="Public Sans"/>
                <a:sym typeface="Public Sans"/>
              </a:rPr>
              <a:t>Public Law No. 117-328: </a:t>
            </a:r>
            <a:r>
              <a:rPr lang="en" sz="1400" u="sng">
                <a:solidFill>
                  <a:schemeClr val="hlink"/>
                </a:solidFill>
                <a:latin typeface="Public Sans"/>
                <a:ea typeface="Public Sans"/>
                <a:cs typeface="Public Sans"/>
                <a:sym typeface="Public Sans"/>
                <a:hlinkClick r:id="rId3"/>
              </a:rPr>
              <a:t>https://www.congress.gov/bill/117th-congress/house-bill/2617/text</a:t>
            </a:r>
            <a:endParaRPr sz="1400">
              <a:solidFill>
                <a:srgbClr val="003C71"/>
              </a:solidFill>
              <a:latin typeface="Public Sans"/>
              <a:ea typeface="Public Sans"/>
              <a:cs typeface="Public Sans"/>
              <a:sym typeface="Public Sans"/>
            </a:endParaRPr>
          </a:p>
          <a:p>
            <a:pPr marL="0" lvl="0" indent="0" algn="l" rtl="0">
              <a:lnSpc>
                <a:spcPct val="115000"/>
              </a:lnSpc>
              <a:spcBef>
                <a:spcPts val="1200"/>
              </a:spcBef>
              <a:spcAft>
                <a:spcPts val="0"/>
              </a:spcAft>
              <a:buNone/>
            </a:pPr>
            <a:r>
              <a:rPr lang="en" sz="1400">
                <a:solidFill>
                  <a:srgbClr val="003C71"/>
                </a:solidFill>
                <a:latin typeface="Public Sans"/>
                <a:ea typeface="Public Sans"/>
                <a:cs typeface="Public Sans"/>
                <a:sym typeface="Public Sans"/>
              </a:rPr>
              <a:t>29 U.S.C. § 794d-1: </a:t>
            </a:r>
            <a:r>
              <a:rPr lang="en" sz="1400" u="sng">
                <a:solidFill>
                  <a:schemeClr val="hlink"/>
                </a:solidFill>
                <a:latin typeface="Public Sans"/>
                <a:ea typeface="Public Sans"/>
                <a:cs typeface="Public Sans"/>
                <a:sym typeface="Public Sans"/>
                <a:hlinkClick r:id="rId4"/>
              </a:rPr>
              <a:t>https://www.govinfo.gov/content/pkg/USCODE-2022-title29/html/USCODE-2022-title29-chap16-subchapV-sec794d-1.htm</a:t>
            </a:r>
            <a:r>
              <a:rPr lang="en" sz="1400">
                <a:solidFill>
                  <a:srgbClr val="003C71"/>
                </a:solidFill>
                <a:latin typeface="Public Sans"/>
                <a:ea typeface="Public Sans"/>
                <a:cs typeface="Public Sans"/>
                <a:sym typeface="Public Sans"/>
              </a:rPr>
              <a:t> </a:t>
            </a:r>
            <a:endParaRPr sz="1400">
              <a:solidFill>
                <a:srgbClr val="003C71"/>
              </a:solidFill>
              <a:latin typeface="Public Sans"/>
              <a:ea typeface="Public Sans"/>
              <a:cs typeface="Public Sans"/>
              <a:sym typeface="Public Sans"/>
            </a:endParaRPr>
          </a:p>
          <a:p>
            <a:pPr marL="457200" lvl="0" indent="-342900" algn="l" rtl="0">
              <a:lnSpc>
                <a:spcPct val="115000"/>
              </a:lnSpc>
              <a:spcBef>
                <a:spcPts val="1200"/>
              </a:spcBef>
              <a:spcAft>
                <a:spcPts val="0"/>
              </a:spcAft>
              <a:buClr>
                <a:srgbClr val="003C71"/>
              </a:buClr>
              <a:buSzPts val="1800"/>
              <a:buFont typeface="Public Sans"/>
              <a:buChar char="●"/>
            </a:pPr>
            <a:r>
              <a:rPr lang="en" sz="1400" b="1">
                <a:solidFill>
                  <a:srgbClr val="003C71"/>
                </a:solidFill>
                <a:latin typeface="Public Sans"/>
                <a:ea typeface="Public Sans"/>
                <a:cs typeface="Public Sans"/>
                <a:sym typeface="Public Sans"/>
              </a:rPr>
              <a:t>100 days</a:t>
            </a:r>
            <a:r>
              <a:rPr lang="en" sz="1400">
                <a:solidFill>
                  <a:srgbClr val="003C71"/>
                </a:solidFill>
                <a:latin typeface="Public Sans"/>
                <a:ea typeface="Public Sans"/>
                <a:cs typeface="Public Sans"/>
                <a:sym typeface="Public Sans"/>
              </a:rPr>
              <a:t> after enactment (NLT 8 April), OMB in consultation with GSA &amp; USAB would provide </a:t>
            </a:r>
            <a:r>
              <a:rPr lang="en" sz="1400" b="1">
                <a:solidFill>
                  <a:srgbClr val="003C71"/>
                </a:solidFill>
                <a:latin typeface="Public Sans"/>
                <a:ea typeface="Public Sans"/>
                <a:cs typeface="Public Sans"/>
                <a:sym typeface="Public Sans"/>
              </a:rPr>
              <a:t>questions/metrics</a:t>
            </a:r>
            <a:r>
              <a:rPr lang="en" sz="1400">
                <a:solidFill>
                  <a:srgbClr val="003C71"/>
                </a:solidFill>
                <a:latin typeface="Public Sans"/>
                <a:ea typeface="Public Sans"/>
                <a:cs typeface="Public Sans"/>
                <a:sym typeface="Public Sans"/>
              </a:rPr>
              <a:t> that agencies must report on</a:t>
            </a:r>
            <a:endParaRPr sz="1400">
              <a:solidFill>
                <a:srgbClr val="003C71"/>
              </a:solidFill>
              <a:latin typeface="Public Sans"/>
              <a:ea typeface="Public Sans"/>
              <a:cs typeface="Public Sans"/>
              <a:sym typeface="Public Sans"/>
            </a:endParaRPr>
          </a:p>
          <a:p>
            <a:pPr marL="457200" lvl="0" indent="-342900" algn="l" rtl="0">
              <a:lnSpc>
                <a:spcPct val="115000"/>
              </a:lnSpc>
              <a:spcBef>
                <a:spcPts val="0"/>
              </a:spcBef>
              <a:spcAft>
                <a:spcPts val="0"/>
              </a:spcAft>
              <a:buClr>
                <a:srgbClr val="003C71"/>
              </a:buClr>
              <a:buSzPts val="1800"/>
              <a:buFont typeface="Public Sans"/>
              <a:buChar char="●"/>
            </a:pPr>
            <a:r>
              <a:rPr lang="en" sz="1400" b="1">
                <a:solidFill>
                  <a:srgbClr val="003C71"/>
                </a:solidFill>
                <a:latin typeface="Public Sans"/>
                <a:ea typeface="Public Sans"/>
                <a:cs typeface="Public Sans"/>
                <a:sym typeface="Public Sans"/>
              </a:rPr>
              <a:t>225 Days</a:t>
            </a:r>
            <a:r>
              <a:rPr lang="en" sz="1400">
                <a:solidFill>
                  <a:srgbClr val="003C71"/>
                </a:solidFill>
                <a:latin typeface="Public Sans"/>
                <a:ea typeface="Public Sans"/>
                <a:cs typeface="Public Sans"/>
                <a:sym typeface="Public Sans"/>
              </a:rPr>
              <a:t> after enactment (NLT 11 August), </a:t>
            </a:r>
            <a:r>
              <a:rPr lang="en" sz="1400" b="1">
                <a:solidFill>
                  <a:srgbClr val="003C71"/>
                </a:solidFill>
                <a:latin typeface="Public Sans"/>
                <a:ea typeface="Public Sans"/>
                <a:cs typeface="Public Sans"/>
                <a:sym typeface="Public Sans"/>
              </a:rPr>
              <a:t>agencies must respond</a:t>
            </a:r>
            <a:endParaRPr sz="1400" b="1">
              <a:solidFill>
                <a:srgbClr val="003C71"/>
              </a:solidFill>
              <a:latin typeface="Public Sans"/>
              <a:ea typeface="Public Sans"/>
              <a:cs typeface="Public Sans"/>
              <a:sym typeface="Public Sans"/>
            </a:endParaRPr>
          </a:p>
          <a:p>
            <a:pPr marL="457200" lvl="0" indent="-342900" algn="l" rtl="0">
              <a:lnSpc>
                <a:spcPct val="115000"/>
              </a:lnSpc>
              <a:spcBef>
                <a:spcPts val="0"/>
              </a:spcBef>
              <a:spcAft>
                <a:spcPts val="0"/>
              </a:spcAft>
              <a:buClr>
                <a:srgbClr val="003C71"/>
              </a:buClr>
              <a:buSzPts val="1800"/>
              <a:buFont typeface="Public Sans"/>
              <a:buChar char="●"/>
            </a:pPr>
            <a:r>
              <a:rPr lang="en" sz="1400" b="1">
                <a:solidFill>
                  <a:srgbClr val="003C71"/>
                </a:solidFill>
                <a:latin typeface="Public Sans"/>
                <a:ea typeface="Public Sans"/>
                <a:cs typeface="Public Sans"/>
                <a:sym typeface="Public Sans"/>
              </a:rPr>
              <a:t>365 days after enactment</a:t>
            </a:r>
            <a:r>
              <a:rPr lang="en" sz="1400">
                <a:solidFill>
                  <a:srgbClr val="003C71"/>
                </a:solidFill>
                <a:latin typeface="Public Sans"/>
                <a:ea typeface="Public Sans"/>
                <a:cs typeface="Public Sans"/>
                <a:sym typeface="Public Sans"/>
              </a:rPr>
              <a:t> (NLT 29 December), </a:t>
            </a:r>
            <a:r>
              <a:rPr lang="en" sz="1400" b="1">
                <a:solidFill>
                  <a:srgbClr val="003C71"/>
                </a:solidFill>
                <a:latin typeface="Public Sans"/>
                <a:ea typeface="Public Sans"/>
                <a:cs typeface="Public Sans"/>
                <a:sym typeface="Public Sans"/>
              </a:rPr>
              <a:t>GSA </a:t>
            </a:r>
            <a:r>
              <a:rPr lang="en" sz="1400">
                <a:solidFill>
                  <a:srgbClr val="003C71"/>
                </a:solidFill>
                <a:latin typeface="Public Sans"/>
                <a:ea typeface="Public Sans"/>
                <a:cs typeface="Public Sans"/>
                <a:sym typeface="Public Sans"/>
              </a:rPr>
              <a:t>in consultation with OMB </a:t>
            </a:r>
            <a:r>
              <a:rPr lang="en" sz="1400" b="1">
                <a:solidFill>
                  <a:srgbClr val="003C71"/>
                </a:solidFill>
                <a:latin typeface="Public Sans"/>
                <a:ea typeface="Public Sans"/>
                <a:cs typeface="Public Sans"/>
                <a:sym typeface="Public Sans"/>
              </a:rPr>
              <a:t>must provide</a:t>
            </a:r>
            <a:r>
              <a:rPr lang="en" sz="1400">
                <a:solidFill>
                  <a:srgbClr val="003C71"/>
                </a:solidFill>
                <a:latin typeface="Public Sans"/>
                <a:ea typeface="Public Sans"/>
                <a:cs typeface="Public Sans"/>
                <a:sym typeface="Public Sans"/>
              </a:rPr>
              <a:t> the following:</a:t>
            </a:r>
            <a:endParaRPr sz="1400">
              <a:solidFill>
                <a:srgbClr val="003C71"/>
              </a:solidFill>
              <a:latin typeface="Public Sans"/>
              <a:ea typeface="Public Sans"/>
              <a:cs typeface="Public Sans"/>
              <a:sym typeface="Public Sans"/>
            </a:endParaRPr>
          </a:p>
          <a:p>
            <a:pPr marL="914400" lvl="1" indent="-317500" algn="l" rtl="0">
              <a:lnSpc>
                <a:spcPct val="115000"/>
              </a:lnSpc>
              <a:spcBef>
                <a:spcPts val="0"/>
              </a:spcBef>
              <a:spcAft>
                <a:spcPts val="0"/>
              </a:spcAft>
              <a:buClr>
                <a:srgbClr val="003C71"/>
              </a:buClr>
              <a:buSzPts val="1400"/>
              <a:buFont typeface="Public Sans"/>
              <a:buChar char="○"/>
            </a:pPr>
            <a:r>
              <a:rPr lang="en" sz="1400" b="1">
                <a:solidFill>
                  <a:srgbClr val="003C71"/>
                </a:solidFill>
                <a:latin typeface="Public Sans"/>
                <a:ea typeface="Public Sans"/>
                <a:cs typeface="Public Sans"/>
                <a:sym typeface="Public Sans"/>
              </a:rPr>
              <a:t>A comprehensive assessment</a:t>
            </a:r>
            <a:r>
              <a:rPr lang="en" sz="1400">
                <a:solidFill>
                  <a:srgbClr val="003C71"/>
                </a:solidFill>
                <a:latin typeface="Public Sans"/>
                <a:ea typeface="Public Sans"/>
                <a:cs typeface="Public Sans"/>
                <a:sym typeface="Public Sans"/>
              </a:rPr>
              <a:t> by agency and government-wide generally of compliance to accessibility standards</a:t>
            </a:r>
            <a:endParaRPr sz="1400">
              <a:solidFill>
                <a:srgbClr val="003C71"/>
              </a:solidFill>
              <a:latin typeface="Public Sans"/>
              <a:ea typeface="Public Sans"/>
              <a:cs typeface="Public Sans"/>
              <a:sym typeface="Public Sans"/>
            </a:endParaRPr>
          </a:p>
          <a:p>
            <a:pPr marL="914400" lvl="1" indent="-317500" algn="l" rtl="0">
              <a:lnSpc>
                <a:spcPct val="115000"/>
              </a:lnSpc>
              <a:spcBef>
                <a:spcPts val="0"/>
              </a:spcBef>
              <a:spcAft>
                <a:spcPts val="0"/>
              </a:spcAft>
              <a:buClr>
                <a:srgbClr val="003C71"/>
              </a:buClr>
              <a:buSzPts val="1400"/>
              <a:buFont typeface="Public Sans"/>
              <a:buChar char="○"/>
            </a:pPr>
            <a:r>
              <a:rPr lang="en" sz="1400">
                <a:solidFill>
                  <a:srgbClr val="003C71"/>
                </a:solidFill>
                <a:latin typeface="Public Sans"/>
                <a:ea typeface="Public Sans"/>
                <a:cs typeface="Public Sans"/>
                <a:sym typeface="Public Sans"/>
              </a:rPr>
              <a:t>A detailed </a:t>
            </a:r>
            <a:r>
              <a:rPr lang="en" sz="1400" b="1">
                <a:solidFill>
                  <a:srgbClr val="003C71"/>
                </a:solidFill>
                <a:latin typeface="Public Sans"/>
                <a:ea typeface="Public Sans"/>
                <a:cs typeface="Public Sans"/>
                <a:sym typeface="Public Sans"/>
              </a:rPr>
              <a:t>description of actions</a:t>
            </a:r>
            <a:r>
              <a:rPr lang="en" sz="1400">
                <a:solidFill>
                  <a:srgbClr val="003C71"/>
                </a:solidFill>
                <a:latin typeface="Public Sans"/>
                <a:ea typeface="Public Sans"/>
                <a:cs typeface="Public Sans"/>
                <a:sym typeface="Public Sans"/>
              </a:rPr>
              <a:t>/efforts</a:t>
            </a:r>
            <a:r>
              <a:rPr lang="en" sz="1400" b="1">
                <a:solidFill>
                  <a:srgbClr val="003C71"/>
                </a:solidFill>
                <a:latin typeface="Public Sans"/>
                <a:ea typeface="Public Sans"/>
                <a:cs typeface="Public Sans"/>
                <a:sym typeface="Public Sans"/>
              </a:rPr>
              <a:t> that GSA took to support compliance</a:t>
            </a:r>
            <a:r>
              <a:rPr lang="en" sz="1400">
                <a:solidFill>
                  <a:srgbClr val="003C71"/>
                </a:solidFill>
                <a:latin typeface="Public Sans"/>
                <a:ea typeface="Public Sans"/>
                <a:cs typeface="Public Sans"/>
                <a:sym typeface="Public Sans"/>
              </a:rPr>
              <a:t> at agencies over the past year and planned efforts to do the same</a:t>
            </a:r>
            <a:endParaRPr sz="1400">
              <a:solidFill>
                <a:srgbClr val="003C71"/>
              </a:solidFill>
              <a:latin typeface="Public Sans"/>
              <a:ea typeface="Public Sans"/>
              <a:cs typeface="Public Sans"/>
              <a:sym typeface="Public Sans"/>
            </a:endParaRPr>
          </a:p>
          <a:p>
            <a:pPr marL="914400" lvl="1" indent="-317500" algn="l" rtl="0">
              <a:lnSpc>
                <a:spcPct val="115000"/>
              </a:lnSpc>
              <a:spcBef>
                <a:spcPts val="0"/>
              </a:spcBef>
              <a:spcAft>
                <a:spcPts val="0"/>
              </a:spcAft>
              <a:buClr>
                <a:srgbClr val="003C71"/>
              </a:buClr>
              <a:buSzPts val="1400"/>
              <a:buFont typeface="Public Sans"/>
              <a:buChar char="○"/>
            </a:pPr>
            <a:r>
              <a:rPr lang="en" sz="1400">
                <a:solidFill>
                  <a:srgbClr val="003C71"/>
                </a:solidFill>
                <a:latin typeface="Public Sans"/>
                <a:ea typeface="Public Sans"/>
                <a:cs typeface="Public Sans"/>
                <a:sym typeface="Public Sans"/>
              </a:rPr>
              <a:t>A list of </a:t>
            </a:r>
            <a:r>
              <a:rPr lang="en" sz="1400" b="1">
                <a:solidFill>
                  <a:srgbClr val="003C71"/>
                </a:solidFill>
                <a:latin typeface="Public Sans"/>
                <a:ea typeface="Public Sans"/>
                <a:cs typeface="Public Sans"/>
                <a:sym typeface="Public Sans"/>
              </a:rPr>
              <a:t>recommendations to Congress </a:t>
            </a:r>
            <a:r>
              <a:rPr lang="en" sz="1400">
                <a:solidFill>
                  <a:srgbClr val="003C71"/>
                </a:solidFill>
                <a:latin typeface="Public Sans"/>
                <a:ea typeface="Public Sans"/>
                <a:cs typeface="Public Sans"/>
                <a:sym typeface="Public Sans"/>
              </a:rPr>
              <a:t>to help </a:t>
            </a:r>
            <a:r>
              <a:rPr lang="en" sz="1400" b="1">
                <a:solidFill>
                  <a:srgbClr val="003C71"/>
                </a:solidFill>
                <a:latin typeface="Public Sans"/>
                <a:ea typeface="Public Sans"/>
                <a:cs typeface="Public Sans"/>
                <a:sym typeface="Public Sans"/>
              </a:rPr>
              <a:t>support accessibility compliance</a:t>
            </a:r>
            <a:endParaRPr sz="1400">
              <a:solidFill>
                <a:srgbClr val="003C71"/>
              </a:solidFill>
              <a:latin typeface="Public Sans"/>
              <a:ea typeface="Public Sans"/>
              <a:cs typeface="Public Sans"/>
              <a:sym typeface="Public Sans"/>
            </a:endParaRPr>
          </a:p>
          <a:p>
            <a:pPr marL="0" lvl="0" indent="0" algn="l" rtl="0">
              <a:spcBef>
                <a:spcPts val="50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22b690433b_1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22b690433b_1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Assessment (HTML):</a:t>
            </a:r>
            <a:r>
              <a:rPr lang="en" sz="1900">
                <a:solidFill>
                  <a:srgbClr val="003C71"/>
                </a:solidFill>
                <a:latin typeface="Public Sans"/>
                <a:ea typeface="Public Sans"/>
                <a:cs typeface="Public Sans"/>
                <a:sym typeface="Public Sans"/>
              </a:rPr>
              <a:t> </a:t>
            </a:r>
            <a:r>
              <a:rPr lang="en" sz="1400" u="sng">
                <a:solidFill>
                  <a:srgbClr val="0579BD"/>
                </a:solidFill>
                <a:latin typeface="Public Sans"/>
                <a:ea typeface="Public Sans"/>
                <a:cs typeface="Public Sans"/>
                <a:sym typeface="Public Sans"/>
                <a:hlinkClick r:id="rId3">
                  <a:extLst>
                    <a:ext uri="{A12FA001-AC4F-418D-AE19-62706E023703}">
                      <ahyp:hlinkClr xmlns:ahyp="http://schemas.microsoft.com/office/drawing/2018/hyperlinkcolor" val="tx"/>
                    </a:ext>
                  </a:extLst>
                </a:hlinkClick>
              </a:rPr>
              <a:t>section508.gov/2024-congressional-report</a:t>
            </a:r>
            <a:endParaRPr sz="14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Assessment (PDF): </a:t>
            </a:r>
            <a:r>
              <a:rPr lang="en" sz="1400" u="sng">
                <a:solidFill>
                  <a:srgbClr val="0579BD"/>
                </a:solidFill>
                <a:latin typeface="Public Sans"/>
                <a:ea typeface="Public Sans"/>
                <a:cs typeface="Public Sans"/>
                <a:sym typeface="Public Sans"/>
                <a:hlinkClick r:id="rId4">
                  <a:extLst>
                    <a:ext uri="{A12FA001-AC4F-418D-AE19-62706E023703}">
                      <ahyp:hlinkClr xmlns:ahyp="http://schemas.microsoft.com/office/drawing/2018/hyperlinkcolor" val="tx"/>
                    </a:ext>
                  </a:extLst>
                </a:hlinkClick>
              </a:rPr>
              <a:t>https://assets.section508.gov/files/reports/cr-2024/FY24%20Governmentwide%20Section%20508%20Assessment.pdf</a:t>
            </a:r>
            <a:endParaRPr sz="14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Entity Responses:</a:t>
            </a:r>
            <a:r>
              <a:rPr lang="en" sz="1900">
                <a:solidFill>
                  <a:srgbClr val="003C71"/>
                </a:solidFill>
                <a:latin typeface="Public Sans"/>
                <a:ea typeface="Public Sans"/>
                <a:cs typeface="Public Sans"/>
                <a:sym typeface="Public Sans"/>
              </a:rPr>
              <a:t> </a:t>
            </a:r>
            <a:r>
              <a:rPr lang="en" sz="1400" u="sng">
                <a:solidFill>
                  <a:srgbClr val="0579BD"/>
                </a:solidFill>
                <a:latin typeface="Public Sans"/>
                <a:ea typeface="Public Sans"/>
                <a:cs typeface="Public Sans"/>
                <a:sym typeface="Public Sans"/>
                <a:hlinkClick r:id="rId5">
                  <a:extLst>
                    <a:ext uri="{A12FA001-AC4F-418D-AE19-62706E023703}">
                      <ahyp:hlinkClr xmlns:ahyp="http://schemas.microsoft.com/office/drawing/2018/hyperlinkcolor" val="tx"/>
                    </a:ext>
                  </a:extLst>
                </a:hlinkClick>
              </a:rPr>
              <a:t>https://assets.section508.gov/files/reports/cr-2024/Reporting%20Entity%20Response%20Data%20for%20FY24%20Governmentwide%20Section%20508%20Assessment.csv</a:t>
            </a:r>
            <a:endParaRPr sz="14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FY24 Data Dictionary: </a:t>
            </a:r>
            <a:r>
              <a:rPr lang="en" sz="1400" u="sng">
                <a:solidFill>
                  <a:srgbClr val="0579BD"/>
                </a:solidFill>
                <a:latin typeface="Public Sans"/>
                <a:ea typeface="Public Sans"/>
                <a:cs typeface="Public Sans"/>
                <a:sym typeface="Public Sans"/>
                <a:hlinkClick r:id="rId6">
                  <a:extLst>
                    <a:ext uri="{A12FA001-AC4F-418D-AE19-62706E023703}">
                      <ahyp:hlinkClr xmlns:ahyp="http://schemas.microsoft.com/office/drawing/2018/hyperlinkcolor" val="tx"/>
                    </a:ext>
                  </a:extLst>
                </a:hlinkClick>
              </a:rPr>
              <a:t>https://assets.section508.gov/files/reports/cr-2024/Data%20Dictionary%20for%20FY24%20Governmentwide%20Section%20508%20Assessment%20Final.xlsx</a:t>
            </a:r>
            <a:endParaRPr sz="2000">
              <a:solidFill>
                <a:srgbClr val="003C71"/>
              </a:solidFill>
              <a:latin typeface="Public Sans"/>
              <a:ea typeface="Public Sans"/>
              <a:cs typeface="Public Sans"/>
              <a:sym typeface="Public Sans"/>
            </a:endParaRPr>
          </a:p>
          <a:p>
            <a:pPr marL="457200" lvl="0" indent="-355600" algn="l" rtl="0">
              <a:lnSpc>
                <a:spcPct val="125000"/>
              </a:lnSpc>
              <a:spcBef>
                <a:spcPts val="0"/>
              </a:spcBef>
              <a:spcAft>
                <a:spcPts val="0"/>
              </a:spcAft>
              <a:buClr>
                <a:srgbClr val="003C71"/>
              </a:buClr>
              <a:buSzPts val="2000"/>
              <a:buFont typeface="Public Sans"/>
              <a:buChar char="●"/>
            </a:pPr>
            <a:r>
              <a:rPr lang="en" sz="1800">
                <a:solidFill>
                  <a:srgbClr val="003C71"/>
                </a:solidFill>
                <a:latin typeface="Public Sans"/>
                <a:ea typeface="Public Sans"/>
                <a:cs typeface="Public Sans"/>
                <a:sym typeface="Public Sans"/>
              </a:rPr>
              <a:t>By Entity Pages: </a:t>
            </a:r>
            <a:r>
              <a:rPr lang="en" sz="1400" u="sng">
                <a:solidFill>
                  <a:srgbClr val="0579BD"/>
                </a:solidFill>
                <a:latin typeface="Public Sans"/>
                <a:ea typeface="Public Sans"/>
                <a:cs typeface="Public Sans"/>
                <a:sym typeface="Public Sans"/>
                <a:hlinkClick r:id="rId7">
                  <a:extLst>
                    <a:ext uri="{A12FA001-AC4F-418D-AE19-62706E023703}">
                      <ahyp:hlinkClr xmlns:ahyp="http://schemas.microsoft.com/office/drawing/2018/hyperlinkcolor" val="tx"/>
                    </a:ext>
                  </a:extLst>
                </a:hlinkClick>
              </a:rPr>
              <a:t>www.section508.gov/manage/section-508-assessment/2024/appendix-c-overview/</a:t>
            </a:r>
            <a:endParaRPr sz="2100">
              <a:solidFill>
                <a:srgbClr val="003C71"/>
              </a:solidFill>
              <a:latin typeface="Public Sans"/>
              <a:ea typeface="Public Sans"/>
              <a:cs typeface="Public Sans"/>
              <a:sym typeface="Public Sans"/>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2912282490d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2912282490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FY23, we had 105 split between 43 maturity question, 40 conformance and 22 general information. </a:t>
            </a:r>
            <a:endParaRPr/>
          </a:p>
          <a:p>
            <a:pPr marL="0" lvl="0" indent="0" algn="l" rtl="0">
              <a:spcBef>
                <a:spcPts val="0"/>
              </a:spcBef>
              <a:spcAft>
                <a:spcPts val="0"/>
              </a:spcAft>
              <a:buNone/>
            </a:pPr>
            <a:br>
              <a:rPr lang="en"/>
            </a:br>
            <a:r>
              <a:rPr lang="en"/>
              <a:t>While there is an overall reduction in question numbers, we utilized subsets of questions when possible, to increase the ability for question dependencies, to highlight the relationship between questions, and to increase clarity. </a:t>
            </a:r>
            <a:endParaRPr/>
          </a:p>
          <a:p>
            <a:pPr marL="0" lvl="0" indent="0" algn="l" rtl="0">
              <a:spcBef>
                <a:spcPts val="0"/>
              </a:spcBef>
              <a:spcAft>
                <a:spcPts val="0"/>
              </a:spcAft>
              <a:buNone/>
            </a:pPr>
            <a:endParaRPr/>
          </a:p>
          <a:p>
            <a:pPr marL="0" lvl="0" indent="0" algn="l" rtl="0">
              <a:lnSpc>
                <a:spcPct val="115000"/>
              </a:lnSpc>
              <a:spcBef>
                <a:spcPts val="1200"/>
              </a:spcBef>
              <a:spcAft>
                <a:spcPts val="0"/>
              </a:spcAft>
              <a:buClr>
                <a:schemeClr val="dk1"/>
              </a:buClr>
              <a:buSzPts val="1100"/>
              <a:buFont typeface="Arial"/>
              <a:buNone/>
            </a:pPr>
            <a:r>
              <a:rPr lang="en" sz="1200">
                <a:solidFill>
                  <a:srgbClr val="1B1B1B"/>
                </a:solidFill>
                <a:highlight>
                  <a:schemeClr val="lt1"/>
                </a:highlight>
                <a:latin typeface="Roboto"/>
                <a:ea typeface="Roboto"/>
                <a:cs typeface="Roboto"/>
                <a:sym typeface="Roboto"/>
              </a:rPr>
              <a:t>Most of the criteria remained unchanged in intent but language has been modified for clarity and answer selections have been truncated. Additional changes include:</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120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Questions have been renumbered throughout.</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All questions are required, however question dependencies apply.</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“Reporting entity” is used instead of “agency”.</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Frequency has been added directly to response options for clarity in never, sometimes, regularly, frequently, and almost always.</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When a timeframe is needed for reporting, the reporting period has been added directly to applicable questions.</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Several new criteria have been added including:</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Q1 asks for the total number of total federal employees within the reporting entity</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Q9 asks about other ICT test processes used within the reporting entity.</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Q19-22 asks several questions to better understand the exceptions process.</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Q23 asks about how contractors are assessed for capabilities related to ICT services.</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Q69b and Q74b asks to explain how the percentage of fully conformant web pages was estimated.</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Q79a-d asks for a deeper dive into the enterprise wide virtual meeting platform.</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Additional answer choices have been added to:</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Q8 due to WCAG 2.2 release.</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Q11, Q27, and Q28 based on FY23 “Other” inputs.</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Answer choices have been significantly revised for the following criteria:</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Q30-33</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Q36 (specifically answer choice d)</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Q39-42</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Q53-57</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Q60</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Q62-63</a:t>
            </a:r>
            <a:endParaRPr sz="1200">
              <a:solidFill>
                <a:srgbClr val="1B1B1B"/>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Q65</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Q68 a-d and Q73 a-d have been moved to a subset of questions to ensure respondents understand that we are looking for a total amount.</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Q71, Q76, Q77, and Q78 are no longer asking for the number of defects by WCAG or Section 508 requirement. Instead, respondents will select which WCAG or Section 508 requirements fail.</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Q51 was moved from the General Information dimension to the Testing and Validation dimension.</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Q66 was moved from the Testing and Validation dimension to the Training dimension.</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To broaden the scope of inquiries regarding ICT, we have introduced 10 new questions from Q80 to Q89, replacing the previous FY23 criteria for Q82-85 and Q87-92. These questions will be rotated on a biennial basis. Anticipate the reintroduction of FY23 criteria for FY25, providing reporting entities time to address identified issues, with the aim of achieving higher conformance by FY25. Additionally, we have revised the answer options in this section. Instead of a simple binary choice regarding Section 508 conformance, respondents are now presented with a scale of conformance, allowing for a more nuanced understanding of the extent of defects.</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Q103 has been modified to ask specific questions for the entities to respond to. It remains a free form text field.</a:t>
            </a:r>
            <a:endParaRPr sz="1200">
              <a:solidFill>
                <a:srgbClr val="1B1B1B"/>
              </a:solidFill>
              <a:highlight>
                <a:schemeClr val="lt1"/>
              </a:highlight>
              <a:latin typeface="Roboto"/>
              <a:ea typeface="Roboto"/>
              <a:cs typeface="Roboto"/>
              <a:sym typeface="Roboto"/>
            </a:endParaRPr>
          </a:p>
          <a:p>
            <a:pPr marL="457200" lvl="0" indent="-304800" algn="l" rtl="0">
              <a:lnSpc>
                <a:spcPct val="115000"/>
              </a:lnSpc>
              <a:spcBef>
                <a:spcPts val="0"/>
              </a:spcBef>
              <a:spcAft>
                <a:spcPts val="0"/>
              </a:spcAft>
              <a:buClr>
                <a:srgbClr val="1B1B1B"/>
              </a:buClr>
              <a:buSzPts val="1200"/>
              <a:buFont typeface="Roboto"/>
              <a:buChar char="●"/>
            </a:pPr>
            <a:r>
              <a:rPr lang="en" sz="1200">
                <a:solidFill>
                  <a:srgbClr val="1B1B1B"/>
                </a:solidFill>
                <a:highlight>
                  <a:schemeClr val="lt1"/>
                </a:highlight>
                <a:latin typeface="Roboto"/>
                <a:ea typeface="Roboto"/>
                <a:cs typeface="Roboto"/>
                <a:sym typeface="Roboto"/>
              </a:rPr>
              <a:t>Five questions have been removed altogether: one from Training, one from Content Creation, one from Policies, Procedures, and Practices, a question in Conformance Metrics regarding a public feedback mechanism, and the criteria regarding defects for enterprise-wide printers due to because of duplicative data, incorrectly scoped questions, or poor data.</a:t>
            </a:r>
            <a:endParaRPr sz="1200">
              <a:solidFill>
                <a:srgbClr val="1B1B1B"/>
              </a:solidFill>
              <a:highlight>
                <a:schemeClr val="lt1"/>
              </a:highlight>
              <a:latin typeface="Roboto"/>
              <a:ea typeface="Roboto"/>
              <a:cs typeface="Roboto"/>
              <a:sym typeface="Roboto"/>
            </a:endParaRPr>
          </a:p>
          <a:p>
            <a:pPr marL="457200" lvl="0" indent="0" algn="l" rtl="0">
              <a:lnSpc>
                <a:spcPct val="115000"/>
              </a:lnSpc>
              <a:spcBef>
                <a:spcPts val="1200"/>
              </a:spcBef>
              <a:spcAft>
                <a:spcPts val="0"/>
              </a:spcAft>
              <a:buClr>
                <a:schemeClr val="dk1"/>
              </a:buClr>
              <a:buSzPts val="1100"/>
              <a:buFont typeface="Arial"/>
              <a:buNone/>
            </a:pPr>
            <a:endParaRPr sz="1200">
              <a:solidFill>
                <a:srgbClr val="1B1B1B"/>
              </a:solidFill>
              <a:highlight>
                <a:schemeClr val="lt1"/>
              </a:highlight>
              <a:latin typeface="Roboto"/>
              <a:ea typeface="Roboto"/>
              <a:cs typeface="Roboto"/>
              <a:sym typeface="Roboto"/>
            </a:endParaRPr>
          </a:p>
          <a:p>
            <a:pPr marL="0" lvl="0" indent="0" algn="l" rtl="0">
              <a:spcBef>
                <a:spcPts val="120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313318648bb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313318648bb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0"/>
              </a:spcAft>
              <a:buClr>
                <a:schemeClr val="dk1"/>
              </a:buClr>
              <a:buSzPts val="1100"/>
              <a:buFont typeface="Arial"/>
              <a:buNone/>
            </a:pPr>
            <a:r>
              <a:rPr lang="en">
                <a:solidFill>
                  <a:schemeClr val="dk1"/>
                </a:solidFill>
              </a:rPr>
              <a:t>We had 249 entities report last year, 245 this year. YOY we had 230 of the same entities report. This year we had 15 new people. Several folks restructured, one entity closed, and 6 folks just did not submit. </a:t>
            </a:r>
            <a:endParaRPr>
              <a:solidFill>
                <a:schemeClr val="dk1"/>
              </a:solidFill>
            </a:endParaRPr>
          </a:p>
          <a:p>
            <a:pPr marL="0" lvl="0" indent="0" algn="l" rtl="0">
              <a:lnSpc>
                <a:spcPct val="115000"/>
              </a:lnSpc>
              <a:spcBef>
                <a:spcPts val="1800"/>
              </a:spcBef>
              <a:spcAft>
                <a:spcPts val="0"/>
              </a:spcAft>
              <a:buClr>
                <a:schemeClr val="dk1"/>
              </a:buClr>
              <a:buSzPts val="1100"/>
              <a:buFont typeface="Arial"/>
              <a:buNone/>
            </a:pPr>
            <a:r>
              <a:rPr lang="en">
                <a:solidFill>
                  <a:schemeClr val="dk1"/>
                </a:solidFill>
              </a:rPr>
              <a:t>Link to FY23 Assessment: </a:t>
            </a:r>
            <a:r>
              <a:rPr lang="en" u="sng">
                <a:solidFill>
                  <a:schemeClr val="hlink"/>
                </a:solidFill>
                <a:hlinkClick r:id="rId3"/>
              </a:rPr>
              <a:t>https://assets.section508.gov/files/reports/cr-2023/FY%2023%20Governmentwide%20Section%20508%20Assessment%20Report.pdf</a:t>
            </a:r>
            <a:endParaRPr>
              <a:solidFill>
                <a:schemeClr val="dk1"/>
              </a:solidFill>
            </a:endParaRPr>
          </a:p>
          <a:p>
            <a:pPr marL="0" lvl="0" indent="0" algn="l" rtl="0">
              <a:lnSpc>
                <a:spcPct val="115000"/>
              </a:lnSpc>
              <a:spcBef>
                <a:spcPts val="1800"/>
              </a:spcBef>
              <a:spcAft>
                <a:spcPts val="0"/>
              </a:spcAft>
              <a:buClr>
                <a:schemeClr val="dk1"/>
              </a:buClr>
              <a:buSzPts val="1100"/>
              <a:buFont typeface="Arial"/>
              <a:buNone/>
            </a:pPr>
            <a:endParaRPr>
              <a:solidFill>
                <a:schemeClr val="dk1"/>
              </a:solidFill>
            </a:endParaRPr>
          </a:p>
          <a:p>
            <a:pPr marL="457200" lvl="0" indent="-311150" algn="l" rtl="0">
              <a:spcBef>
                <a:spcPts val="1000"/>
              </a:spcBef>
              <a:spcAft>
                <a:spcPts val="0"/>
              </a:spcAft>
              <a:buClr>
                <a:srgbClr val="003C71"/>
              </a:buClr>
              <a:buSzPts val="1300"/>
              <a:buFont typeface="Public Sans"/>
              <a:buChar char="●"/>
            </a:pPr>
            <a:r>
              <a:rPr lang="en" sz="1300">
                <a:solidFill>
                  <a:srgbClr val="003C71"/>
                </a:solidFill>
                <a:latin typeface="Public Sans"/>
                <a:ea typeface="Public Sans"/>
                <a:cs typeface="Public Sans"/>
                <a:sym typeface="Public Sans"/>
              </a:rPr>
              <a:t>Technically uses “</a:t>
            </a:r>
            <a:r>
              <a:rPr lang="en" sz="1300" b="1">
                <a:solidFill>
                  <a:srgbClr val="003C71"/>
                </a:solidFill>
                <a:latin typeface="Public Sans"/>
                <a:ea typeface="Public Sans"/>
                <a:cs typeface="Public Sans"/>
                <a:sym typeface="Public Sans"/>
              </a:rPr>
              <a:t>reporting entity</a:t>
            </a:r>
            <a:r>
              <a:rPr lang="en" sz="1300">
                <a:solidFill>
                  <a:srgbClr val="003C71"/>
                </a:solidFill>
                <a:latin typeface="Public Sans"/>
                <a:ea typeface="Public Sans"/>
                <a:cs typeface="Public Sans"/>
                <a:sym typeface="Public Sans"/>
              </a:rPr>
              <a:t>” as the unit of data collection, with FY24 including submissions from </a:t>
            </a:r>
            <a:r>
              <a:rPr lang="en" sz="1300" b="1">
                <a:solidFill>
                  <a:srgbClr val="003C71"/>
                </a:solidFill>
                <a:latin typeface="Public Sans"/>
                <a:ea typeface="Public Sans"/>
                <a:cs typeface="Public Sans"/>
                <a:sym typeface="Public Sans"/>
              </a:rPr>
              <a:t>245 reporting entities</a:t>
            </a:r>
            <a:r>
              <a:rPr lang="en" sz="1300">
                <a:solidFill>
                  <a:srgbClr val="003C71"/>
                </a:solidFill>
                <a:latin typeface="Public Sans"/>
                <a:ea typeface="Public Sans"/>
                <a:cs typeface="Public Sans"/>
                <a:sym typeface="Public Sans"/>
              </a:rPr>
              <a:t>:</a:t>
            </a:r>
            <a:endParaRPr sz="1400">
              <a:solidFill>
                <a:srgbClr val="003C71"/>
              </a:solidFill>
              <a:latin typeface="Public Sans"/>
              <a:ea typeface="Public Sans"/>
              <a:cs typeface="Public Sans"/>
              <a:sym typeface="Public Sans"/>
            </a:endParaRPr>
          </a:p>
          <a:p>
            <a:pPr marL="914400" lvl="1" indent="-311150" algn="l" rtl="0">
              <a:spcBef>
                <a:spcPts val="1000"/>
              </a:spcBef>
              <a:spcAft>
                <a:spcPts val="0"/>
              </a:spcAft>
              <a:buClr>
                <a:srgbClr val="003C71"/>
              </a:buClr>
              <a:buSzPts val="1300"/>
              <a:buFont typeface="Public Sans"/>
              <a:buChar char="○"/>
            </a:pPr>
            <a:r>
              <a:rPr lang="en" sz="1300">
                <a:solidFill>
                  <a:srgbClr val="003C71"/>
                </a:solidFill>
                <a:latin typeface="Public Sans"/>
                <a:ea typeface="Public Sans"/>
                <a:cs typeface="Public Sans"/>
                <a:sym typeface="Public Sans"/>
              </a:rPr>
              <a:t>24 Chief Financial Officers (CFO) Act Agencies - the biggest agencies in the federal government (11 of which act as “Parents” of 158 components)</a:t>
            </a:r>
            <a:endParaRPr sz="1300">
              <a:solidFill>
                <a:srgbClr val="003C71"/>
              </a:solidFill>
              <a:latin typeface="Public Sans"/>
              <a:ea typeface="Public Sans"/>
              <a:cs typeface="Public Sans"/>
              <a:sym typeface="Public Sans"/>
            </a:endParaRPr>
          </a:p>
          <a:p>
            <a:pPr marL="914400" lvl="1" indent="-311150" algn="l" rtl="0">
              <a:spcBef>
                <a:spcPts val="1000"/>
              </a:spcBef>
              <a:spcAft>
                <a:spcPts val="0"/>
              </a:spcAft>
              <a:buClr>
                <a:srgbClr val="003C71"/>
              </a:buClr>
              <a:buSzPts val="1300"/>
              <a:buFont typeface="Public Sans"/>
              <a:buChar char="○"/>
            </a:pPr>
            <a:r>
              <a:rPr lang="en" sz="1300">
                <a:solidFill>
                  <a:srgbClr val="003C71"/>
                </a:solidFill>
                <a:latin typeface="Public Sans"/>
                <a:ea typeface="Public Sans"/>
                <a:cs typeface="Public Sans"/>
                <a:sym typeface="Public Sans"/>
              </a:rPr>
              <a:t>63 small and independent agencies or entities (e.g., Commissions, Councils, Corporations)</a:t>
            </a:r>
            <a:endParaRPr sz="1300">
              <a:solidFill>
                <a:srgbClr val="003C71"/>
              </a:solidFill>
              <a:latin typeface="Public Sans"/>
              <a:ea typeface="Public Sans"/>
              <a:cs typeface="Public Sans"/>
              <a:sym typeface="Public Sans"/>
            </a:endParaRPr>
          </a:p>
          <a:p>
            <a:pPr marL="0" lvl="0" indent="0" algn="l" rtl="0">
              <a:lnSpc>
                <a:spcPct val="115000"/>
              </a:lnSpc>
              <a:spcBef>
                <a:spcPts val="1800"/>
              </a:spcBef>
              <a:spcAft>
                <a:spcPts val="0"/>
              </a:spcAft>
              <a:buClr>
                <a:schemeClr val="dk1"/>
              </a:buClr>
              <a:buSzPts val="1100"/>
              <a:buFont typeface="Arial"/>
              <a:buNone/>
            </a:pPr>
            <a:endParaRPr>
              <a:solidFill>
                <a:schemeClr val="dk1"/>
              </a:solidFill>
            </a:endParaRPr>
          </a:p>
          <a:p>
            <a:pPr marL="0" lvl="0" indent="0" algn="l" rtl="0">
              <a:spcBef>
                <a:spcPts val="100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321fcdab9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321fcdab9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1B1B1B"/>
                </a:solidFill>
              </a:rPr>
              <a:t>As noted in</a:t>
            </a:r>
            <a:r>
              <a:rPr lang="en">
                <a:solidFill>
                  <a:srgbClr val="1B1B1B"/>
                </a:solidFill>
              </a:rPr>
              <a:t> </a:t>
            </a:r>
            <a:r>
              <a:rPr lang="en" u="sng">
                <a:solidFill>
                  <a:schemeClr val="hlink"/>
                </a:solidFill>
                <a:hlinkClick r:id="rId3"/>
              </a:rPr>
              <a:t>2.4 Chief Financial Officers Act (1990) | CIO.GOV</a:t>
            </a:r>
            <a:r>
              <a:rPr lang="en" sz="1250">
                <a:solidFill>
                  <a:srgbClr val="1B1B1B"/>
                </a:solidFill>
                <a:latin typeface="Roboto"/>
                <a:ea typeface="Roboto"/>
                <a:cs typeface="Roboto"/>
                <a:sym typeface="Roboto"/>
              </a:rPr>
              <a:t>:</a:t>
            </a:r>
            <a:endParaRPr sz="1250">
              <a:solidFill>
                <a:srgbClr val="1B1B1B"/>
              </a:solidFill>
              <a:latin typeface="Roboto"/>
              <a:ea typeface="Roboto"/>
              <a:cs typeface="Roboto"/>
              <a:sym typeface="Roboto"/>
            </a:endParaRPr>
          </a:p>
          <a:p>
            <a:pPr marL="0" lvl="0" indent="0" algn="l" rtl="0">
              <a:spcBef>
                <a:spcPts val="0"/>
              </a:spcBef>
              <a:spcAft>
                <a:spcPts val="0"/>
              </a:spcAft>
              <a:buNone/>
            </a:pPr>
            <a:endParaRPr sz="1250">
              <a:solidFill>
                <a:srgbClr val="1B1B1B"/>
              </a:solidFill>
              <a:highlight>
                <a:srgbClr val="FFFFFF"/>
              </a:highlight>
              <a:latin typeface="Roboto"/>
              <a:ea typeface="Roboto"/>
              <a:cs typeface="Roboto"/>
              <a:sym typeface="Roboto"/>
            </a:endParaRPr>
          </a:p>
          <a:p>
            <a:pPr marL="0" lvl="0" indent="0" algn="l" rtl="0">
              <a:spcBef>
                <a:spcPts val="0"/>
              </a:spcBef>
              <a:spcAft>
                <a:spcPts val="0"/>
              </a:spcAft>
              <a:buNone/>
            </a:pPr>
            <a:r>
              <a:rPr lang="en" sz="1250">
                <a:solidFill>
                  <a:srgbClr val="1B1B1B"/>
                </a:solidFill>
                <a:highlight>
                  <a:srgbClr val="FFFFFF"/>
                </a:highlight>
                <a:latin typeface="Roboto"/>
                <a:ea typeface="Roboto"/>
                <a:cs typeface="Roboto"/>
                <a:sym typeface="Roboto"/>
              </a:rPr>
              <a:t>The CFO Act gave OMB new authority for federal financial management, modernizing systems, and strengthening reporting. </a:t>
            </a:r>
            <a:endParaRPr sz="1250">
              <a:solidFill>
                <a:srgbClr val="1B1B1B"/>
              </a:solidFill>
              <a:highlight>
                <a:srgbClr val="FFFFFF"/>
              </a:highlight>
              <a:latin typeface="Roboto"/>
              <a:ea typeface="Roboto"/>
              <a:cs typeface="Roboto"/>
              <a:sym typeface="Roboto"/>
            </a:endParaRPr>
          </a:p>
          <a:p>
            <a:pPr marL="0" lvl="0" indent="0" algn="l" rtl="0">
              <a:spcBef>
                <a:spcPts val="0"/>
              </a:spcBef>
              <a:spcAft>
                <a:spcPts val="0"/>
              </a:spcAft>
              <a:buNone/>
            </a:pPr>
            <a:endParaRPr sz="1250">
              <a:solidFill>
                <a:srgbClr val="1B1B1B"/>
              </a:solidFill>
              <a:highlight>
                <a:srgbClr val="FFFFFF"/>
              </a:highlight>
              <a:latin typeface="Roboto"/>
              <a:ea typeface="Roboto"/>
              <a:cs typeface="Roboto"/>
              <a:sym typeface="Roboto"/>
            </a:endParaRPr>
          </a:p>
          <a:p>
            <a:pPr marL="0" lvl="0" indent="0" algn="l" rtl="0">
              <a:spcBef>
                <a:spcPts val="0"/>
              </a:spcBef>
              <a:spcAft>
                <a:spcPts val="0"/>
              </a:spcAft>
              <a:buNone/>
            </a:pPr>
            <a:r>
              <a:rPr lang="en" sz="1250">
                <a:solidFill>
                  <a:srgbClr val="1B1B1B"/>
                </a:solidFill>
                <a:highlight>
                  <a:srgbClr val="FFFFFF"/>
                </a:highlight>
                <a:latin typeface="Roboto"/>
                <a:ea typeface="Roboto"/>
                <a:cs typeface="Roboto"/>
                <a:sym typeface="Roboto"/>
              </a:rPr>
              <a:t>When we say CFO Act agencies, we understand it as shorthand for the biggest federal agencies.</a:t>
            </a:r>
            <a:endParaRPr sz="1250">
              <a:solidFill>
                <a:srgbClr val="1B1B1B"/>
              </a:solidFill>
              <a:highlight>
                <a:srgbClr val="FFFFFF"/>
              </a:highlight>
              <a:latin typeface="Roboto"/>
              <a:ea typeface="Roboto"/>
              <a:cs typeface="Roboto"/>
              <a:sym typeface="Roboto"/>
            </a:endParaRPr>
          </a:p>
          <a:p>
            <a:pPr marL="0" lvl="0" indent="0" algn="l" rtl="0">
              <a:spcBef>
                <a:spcPts val="0"/>
              </a:spcBef>
              <a:spcAft>
                <a:spcPts val="0"/>
              </a:spcAft>
              <a:buNone/>
            </a:pPr>
            <a:endParaRPr sz="1250">
              <a:solidFill>
                <a:srgbClr val="1B1B1B"/>
              </a:solidFill>
              <a:highlight>
                <a:srgbClr val="FFFFFF"/>
              </a:highlight>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t="10" b="-10"/>
          <a:stretch/>
        </p:blipFill>
        <p:spPr>
          <a:xfrm>
            <a:off x="-1" y="-1"/>
            <a:ext cx="9144003" cy="5143501"/>
          </a:xfrm>
          <a:prstGeom prst="rect">
            <a:avLst/>
          </a:prstGeom>
          <a:noFill/>
          <a:ln>
            <a:noFill/>
          </a:ln>
        </p:spPr>
      </p:pic>
      <p:sp>
        <p:nvSpPr>
          <p:cNvPr id="11" name="Google Shape;11;p2"/>
          <p:cNvSpPr txBox="1">
            <a:spLocks noGrp="1"/>
          </p:cNvSpPr>
          <p:nvPr>
            <p:ph type="ctrTitle"/>
          </p:nvPr>
        </p:nvSpPr>
        <p:spPr>
          <a:xfrm>
            <a:off x="3779055" y="397625"/>
            <a:ext cx="4980000" cy="1331100"/>
          </a:xfrm>
          <a:prstGeom prst="rect">
            <a:avLst/>
          </a:prstGeom>
        </p:spPr>
        <p:txBody>
          <a:bodyPr spcFirstLastPara="1" wrap="square" lIns="0" tIns="0" rIns="0" bIns="0" anchor="b" anchorCtr="0">
            <a:noAutofit/>
          </a:bodyPr>
          <a:lstStyle>
            <a:lvl1pPr lvl="0">
              <a:spcBef>
                <a:spcPts val="0"/>
              </a:spcBef>
              <a:spcAft>
                <a:spcPts val="0"/>
              </a:spcAft>
              <a:buClr>
                <a:schemeClr val="lt1"/>
              </a:buClr>
              <a:buSzPts val="4500"/>
              <a:buNone/>
              <a:defRPr sz="4500">
                <a:solidFill>
                  <a:schemeClr val="lt1"/>
                </a:solidFill>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2" name="Google Shape;12;p2"/>
          <p:cNvSpPr txBox="1">
            <a:spLocks noGrp="1"/>
          </p:cNvSpPr>
          <p:nvPr>
            <p:ph type="body" idx="1"/>
          </p:nvPr>
        </p:nvSpPr>
        <p:spPr>
          <a:xfrm>
            <a:off x="3779180" y="1738627"/>
            <a:ext cx="4980000" cy="386100"/>
          </a:xfrm>
          <a:prstGeom prst="rect">
            <a:avLst/>
          </a:prstGeom>
        </p:spPr>
        <p:txBody>
          <a:bodyPr spcFirstLastPara="1" wrap="square" lIns="0" tIns="0" rIns="0" bIns="0" anchor="t" anchorCtr="0">
            <a:noAutofit/>
          </a:bodyPr>
          <a:lstStyle>
            <a:lvl1pPr marL="457200" lvl="0" indent="-342900">
              <a:lnSpc>
                <a:spcPct val="100000"/>
              </a:lnSpc>
              <a:spcBef>
                <a:spcPts val="0"/>
              </a:spcBef>
              <a:spcAft>
                <a:spcPts val="0"/>
              </a:spcAft>
              <a:buClr>
                <a:schemeClr val="lt1"/>
              </a:buClr>
              <a:buSzPts val="1800"/>
              <a:buChar char="●"/>
              <a:defRPr>
                <a:solidFill>
                  <a:schemeClr val="lt1"/>
                </a:solidFill>
              </a:defRPr>
            </a:lvl1pPr>
            <a:lvl2pPr marL="914400" lvl="1" indent="-317500">
              <a:lnSpc>
                <a:spcPct val="100000"/>
              </a:lnSpc>
              <a:spcBef>
                <a:spcPts val="0"/>
              </a:spcBef>
              <a:spcAft>
                <a:spcPts val="0"/>
              </a:spcAft>
              <a:buClr>
                <a:schemeClr val="lt1"/>
              </a:buClr>
              <a:buSzPts val="1400"/>
              <a:buChar char="○"/>
              <a:defRPr>
                <a:solidFill>
                  <a:schemeClr val="lt1"/>
                </a:solidFill>
              </a:defRPr>
            </a:lvl2pPr>
            <a:lvl3pPr marL="1371600" lvl="2" indent="-317500">
              <a:lnSpc>
                <a:spcPct val="100000"/>
              </a:lnSpc>
              <a:spcBef>
                <a:spcPts val="0"/>
              </a:spcBef>
              <a:spcAft>
                <a:spcPts val="0"/>
              </a:spcAft>
              <a:buClr>
                <a:schemeClr val="lt1"/>
              </a:buClr>
              <a:buSzPts val="1400"/>
              <a:buChar char="■"/>
              <a:defRPr>
                <a:solidFill>
                  <a:schemeClr val="lt1"/>
                </a:solidFill>
              </a:defRPr>
            </a:lvl3pPr>
            <a:lvl4pPr marL="1828800" lvl="3" indent="-317500">
              <a:lnSpc>
                <a:spcPct val="100000"/>
              </a:lnSpc>
              <a:spcBef>
                <a:spcPts val="0"/>
              </a:spcBef>
              <a:spcAft>
                <a:spcPts val="0"/>
              </a:spcAft>
              <a:buClr>
                <a:schemeClr val="lt1"/>
              </a:buClr>
              <a:buSzPts val="1400"/>
              <a:buChar char="●"/>
              <a:defRPr>
                <a:solidFill>
                  <a:schemeClr val="lt1"/>
                </a:solidFill>
              </a:defRPr>
            </a:lvl4pPr>
            <a:lvl5pPr marL="2286000" lvl="4" indent="-317500">
              <a:lnSpc>
                <a:spcPct val="100000"/>
              </a:lnSpc>
              <a:spcBef>
                <a:spcPts val="0"/>
              </a:spcBef>
              <a:spcAft>
                <a:spcPts val="0"/>
              </a:spcAft>
              <a:buClr>
                <a:schemeClr val="lt1"/>
              </a:buClr>
              <a:buSzPts val="1400"/>
              <a:buChar char="○"/>
              <a:defRPr>
                <a:solidFill>
                  <a:schemeClr val="lt1"/>
                </a:solidFill>
              </a:defRPr>
            </a:lvl5pPr>
            <a:lvl6pPr marL="2743200" lvl="5" indent="-317500">
              <a:lnSpc>
                <a:spcPct val="100000"/>
              </a:lnSpc>
              <a:spcBef>
                <a:spcPts val="0"/>
              </a:spcBef>
              <a:spcAft>
                <a:spcPts val="0"/>
              </a:spcAft>
              <a:buClr>
                <a:schemeClr val="lt1"/>
              </a:buClr>
              <a:buSzPts val="1400"/>
              <a:buChar char="■"/>
              <a:defRPr>
                <a:solidFill>
                  <a:schemeClr val="lt1"/>
                </a:solidFill>
              </a:defRPr>
            </a:lvl6pPr>
            <a:lvl7pPr marL="3200400" lvl="6" indent="-317500">
              <a:lnSpc>
                <a:spcPct val="100000"/>
              </a:lnSpc>
              <a:spcBef>
                <a:spcPts val="0"/>
              </a:spcBef>
              <a:spcAft>
                <a:spcPts val="0"/>
              </a:spcAft>
              <a:buClr>
                <a:schemeClr val="lt1"/>
              </a:buClr>
              <a:buSzPts val="1400"/>
              <a:buChar char="●"/>
              <a:defRPr>
                <a:solidFill>
                  <a:schemeClr val="lt1"/>
                </a:solidFill>
              </a:defRPr>
            </a:lvl7pPr>
            <a:lvl8pPr marL="3657600" lvl="7" indent="-317500">
              <a:lnSpc>
                <a:spcPct val="100000"/>
              </a:lnSpc>
              <a:spcBef>
                <a:spcPts val="0"/>
              </a:spcBef>
              <a:spcAft>
                <a:spcPts val="0"/>
              </a:spcAft>
              <a:buClr>
                <a:schemeClr val="lt1"/>
              </a:buClr>
              <a:buSzPts val="1400"/>
              <a:buChar char="○"/>
              <a:defRPr>
                <a:solidFill>
                  <a:schemeClr val="lt1"/>
                </a:solidFill>
              </a:defRPr>
            </a:lvl8pPr>
            <a:lvl9pPr marL="4114800" lvl="8" indent="-317500">
              <a:lnSpc>
                <a:spcPct val="100000"/>
              </a:lnSpc>
              <a:spcBef>
                <a:spcPts val="0"/>
              </a:spcBef>
              <a:spcAft>
                <a:spcPts val="0"/>
              </a:spcAft>
              <a:buClr>
                <a:schemeClr val="lt1"/>
              </a:buClr>
              <a:buSzPts val="1400"/>
              <a:buChar char="■"/>
              <a:defRPr>
                <a:solidFill>
                  <a:schemeClr val="lt1"/>
                </a:solidFill>
              </a:defRPr>
            </a:lvl9pPr>
          </a:lstStyle>
          <a:p>
            <a:endParaRPr/>
          </a:p>
        </p:txBody>
      </p:sp>
      <p:cxnSp>
        <p:nvCxnSpPr>
          <p:cNvPr id="13" name="Google Shape;13;p2"/>
          <p:cNvCxnSpPr/>
          <p:nvPr/>
        </p:nvCxnSpPr>
        <p:spPr>
          <a:xfrm>
            <a:off x="3774637" y="2374309"/>
            <a:ext cx="4771200" cy="0"/>
          </a:xfrm>
          <a:prstGeom prst="straightConnector1">
            <a:avLst/>
          </a:prstGeom>
          <a:noFill/>
          <a:ln w="9525" cap="flat" cmpd="sng">
            <a:solidFill>
              <a:schemeClr val="accent5"/>
            </a:solidFill>
            <a:prstDash val="solid"/>
            <a:round/>
            <a:headEnd type="none" w="med" len="med"/>
            <a:tailEnd type="none" w="med" len="med"/>
          </a:ln>
        </p:spPr>
      </p:cxnSp>
      <p:sp>
        <p:nvSpPr>
          <p:cNvPr id="14" name="Google Shape;14;p2"/>
          <p:cNvSpPr txBox="1">
            <a:spLocks noGrp="1"/>
          </p:cNvSpPr>
          <p:nvPr>
            <p:ph type="subTitle" idx="2"/>
          </p:nvPr>
        </p:nvSpPr>
        <p:spPr>
          <a:xfrm>
            <a:off x="3779055" y="2527625"/>
            <a:ext cx="4980000" cy="792600"/>
          </a:xfrm>
          <a:prstGeom prst="rect">
            <a:avLst/>
          </a:prstGeom>
        </p:spPr>
        <p:txBody>
          <a:bodyPr spcFirstLastPara="1" wrap="square" lIns="0" tIns="0" rIns="0" bIns="0" anchor="t" anchorCtr="0">
            <a:noAutofit/>
          </a:bodyPr>
          <a:lstStyle>
            <a:lvl1pPr lvl="0">
              <a:lnSpc>
                <a:spcPct val="100000"/>
              </a:lnSpc>
              <a:spcBef>
                <a:spcPts val="0"/>
              </a:spcBef>
              <a:spcAft>
                <a:spcPts val="0"/>
              </a:spcAft>
              <a:buClr>
                <a:schemeClr val="lt1"/>
              </a:buClr>
              <a:buSzPts val="2800"/>
              <a:buNone/>
              <a:defRPr sz="28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5" name="Google Shape;15;p2"/>
          <p:cNvPicPr preferRelativeResize="0"/>
          <p:nvPr/>
        </p:nvPicPr>
        <p:blipFill>
          <a:blip r:embed="rId3">
            <a:alphaModFix/>
          </a:blip>
          <a:stretch>
            <a:fillRect/>
          </a:stretch>
        </p:blipFill>
        <p:spPr>
          <a:xfrm>
            <a:off x="3774620" y="4325327"/>
            <a:ext cx="500372" cy="451752"/>
          </a:xfrm>
          <a:prstGeom prst="rect">
            <a:avLst/>
          </a:prstGeom>
          <a:noFill/>
          <a:ln>
            <a:noFill/>
          </a:ln>
        </p:spPr>
      </p:pic>
      <p:sp>
        <p:nvSpPr>
          <p:cNvPr id="16" name="Google Shape;16;p2"/>
          <p:cNvSpPr txBox="1"/>
          <p:nvPr/>
        </p:nvSpPr>
        <p:spPr>
          <a:xfrm>
            <a:off x="4453950" y="4594079"/>
            <a:ext cx="4092000" cy="1830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r>
              <a:rPr lang="en" sz="1100">
                <a:solidFill>
                  <a:schemeClr val="lt1"/>
                </a:solidFill>
                <a:latin typeface="Public Sans"/>
                <a:ea typeface="Public Sans"/>
                <a:cs typeface="Public Sans"/>
                <a:sym typeface="Public Sans"/>
              </a:rPr>
              <a:t>Office of Government-wide Policy </a:t>
            </a:r>
            <a:r>
              <a:rPr lang="en" sz="1100" b="1">
                <a:solidFill>
                  <a:schemeClr val="lt1"/>
                </a:solidFill>
                <a:latin typeface="Public Sans"/>
                <a:ea typeface="Public Sans"/>
                <a:cs typeface="Public Sans"/>
                <a:sym typeface="Public Sans"/>
              </a:rPr>
              <a:t>|</a:t>
            </a:r>
            <a:r>
              <a:rPr lang="en" sz="1100">
                <a:solidFill>
                  <a:schemeClr val="lt1"/>
                </a:solidFill>
                <a:latin typeface="Public Sans"/>
                <a:ea typeface="Public Sans"/>
                <a:cs typeface="Public Sans"/>
                <a:sym typeface="Public Sans"/>
              </a:rPr>
              <a:t> Office of Technology Policy</a:t>
            </a:r>
            <a:endParaRPr sz="1100">
              <a:solidFill>
                <a:schemeClr val="lt1"/>
              </a:solidFill>
              <a:latin typeface="Public Sans"/>
              <a:ea typeface="Public Sans"/>
              <a:cs typeface="Public Sans"/>
              <a:sym typeface="Public Sa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takeaway" type="titleOnly">
  <p:cSld name="TITLE_ONLY">
    <p:bg>
      <p:bgPr>
        <a:gradFill>
          <a:gsLst>
            <a:gs pos="0">
              <a:schemeClr val="accent5"/>
            </a:gs>
            <a:gs pos="100000">
              <a:schemeClr val="dk2"/>
            </a:gs>
          </a:gsLst>
          <a:lin ang="2700006" scaled="0"/>
        </a:gradFill>
        <a:effectLst/>
      </p:bgPr>
    </p:bg>
    <p:spTree>
      <p:nvGrpSpPr>
        <p:cNvPr id="1" name="Shape 92"/>
        <p:cNvGrpSpPr/>
        <p:nvPr/>
      </p:nvGrpSpPr>
      <p:grpSpPr>
        <a:xfrm>
          <a:off x="0" y="0"/>
          <a:ext cx="0" cy="0"/>
          <a:chOff x="0" y="0"/>
          <a:chExt cx="0" cy="0"/>
        </a:xfrm>
      </p:grpSpPr>
      <p:sp>
        <p:nvSpPr>
          <p:cNvPr id="93" name="Google Shape;93;p11"/>
          <p:cNvSpPr txBox="1">
            <a:spLocks noGrp="1"/>
          </p:cNvSpPr>
          <p:nvPr>
            <p:ph type="title"/>
          </p:nvPr>
        </p:nvSpPr>
        <p:spPr>
          <a:xfrm>
            <a:off x="311700" y="1532925"/>
            <a:ext cx="8520600" cy="20775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300"/>
              <a:buNone/>
              <a:defRPr sz="4300">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4" name="Google Shape;94;p11"/>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4 agenda items">
  <p:cSld name="TITLE_ONLY_1">
    <p:spTree>
      <p:nvGrpSpPr>
        <p:cNvPr id="1" name="Shape 95"/>
        <p:cNvGrpSpPr/>
        <p:nvPr/>
      </p:nvGrpSpPr>
      <p:grpSpPr>
        <a:xfrm>
          <a:off x="0" y="0"/>
          <a:ext cx="0" cy="0"/>
          <a:chOff x="0" y="0"/>
          <a:chExt cx="0" cy="0"/>
        </a:xfrm>
      </p:grpSpPr>
      <p:sp>
        <p:nvSpPr>
          <p:cNvPr id="96" name="Google Shape;96;p12"/>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rtl="0">
              <a:buNone/>
              <a:defRPr>
                <a:solidFill>
                  <a:schemeClr val="accent5"/>
                </a:solidFill>
              </a:defRPr>
            </a:lvl1pPr>
            <a:lvl2pPr lvl="1" rtl="0">
              <a:buNone/>
              <a:defRPr>
                <a:solidFill>
                  <a:schemeClr val="accent5"/>
                </a:solidFill>
              </a:defRPr>
            </a:lvl2pPr>
            <a:lvl3pPr lvl="2" rtl="0">
              <a:buNone/>
              <a:defRPr>
                <a:solidFill>
                  <a:schemeClr val="accent5"/>
                </a:solidFill>
              </a:defRPr>
            </a:lvl3pPr>
            <a:lvl4pPr lvl="3" rtl="0">
              <a:buNone/>
              <a:defRPr>
                <a:solidFill>
                  <a:schemeClr val="accent5"/>
                </a:solidFill>
              </a:defRPr>
            </a:lvl4pPr>
            <a:lvl5pPr lvl="4" rtl="0">
              <a:buNone/>
              <a:defRPr>
                <a:solidFill>
                  <a:schemeClr val="accent5"/>
                </a:solidFill>
              </a:defRPr>
            </a:lvl5pPr>
            <a:lvl6pPr lvl="5" rtl="0">
              <a:buNone/>
              <a:defRPr>
                <a:solidFill>
                  <a:schemeClr val="accent5"/>
                </a:solidFill>
              </a:defRPr>
            </a:lvl6pPr>
            <a:lvl7pPr lvl="6" rtl="0">
              <a:buNone/>
              <a:defRPr>
                <a:solidFill>
                  <a:schemeClr val="accent5"/>
                </a:solidFill>
              </a:defRPr>
            </a:lvl7pPr>
            <a:lvl8pPr lvl="7" rtl="0">
              <a:buNone/>
              <a:defRPr>
                <a:solidFill>
                  <a:schemeClr val="accent5"/>
                </a:solidFill>
              </a:defRPr>
            </a:lvl8pPr>
            <a:lvl9pPr lvl="8" rtl="0">
              <a:buNone/>
              <a:defRPr>
                <a:solidFill>
                  <a:schemeClr val="accent5"/>
                </a:solidFill>
              </a:defRPr>
            </a:lvl9pPr>
          </a:lstStyle>
          <a:p>
            <a:pPr marL="0" lvl="0" indent="0" algn="r" rtl="0">
              <a:spcBef>
                <a:spcPts val="0"/>
              </a:spcBef>
              <a:spcAft>
                <a:spcPts val="0"/>
              </a:spcAft>
              <a:buNone/>
            </a:pPr>
            <a:fld id="{00000000-1234-1234-1234-123412341234}" type="slidenum">
              <a:rPr lang="en"/>
              <a:t>‹#›</a:t>
            </a:fld>
            <a:endParaRPr/>
          </a:p>
        </p:txBody>
      </p:sp>
      <p:pic>
        <p:nvPicPr>
          <p:cNvPr id="97" name="Google Shape;97;p12"/>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98" name="Google Shape;98;p12"/>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9" name="Google Shape;99;p12"/>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2"/>
          <p:cNvSpPr txBox="1">
            <a:spLocks noGrp="1"/>
          </p:cNvSpPr>
          <p:nvPr>
            <p:ph type="subTitle" idx="1"/>
          </p:nvPr>
        </p:nvSpPr>
        <p:spPr>
          <a:xfrm>
            <a:off x="367375" y="1332278"/>
            <a:ext cx="548700" cy="572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1" name="Google Shape;101;p12"/>
          <p:cNvSpPr txBox="1">
            <a:spLocks noGrp="1"/>
          </p:cNvSpPr>
          <p:nvPr>
            <p:ph type="subTitle" idx="2"/>
          </p:nvPr>
        </p:nvSpPr>
        <p:spPr>
          <a:xfrm>
            <a:off x="1095725" y="1332278"/>
            <a:ext cx="72582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2" name="Google Shape;102;p12"/>
          <p:cNvSpPr txBox="1">
            <a:spLocks noGrp="1"/>
          </p:cNvSpPr>
          <p:nvPr>
            <p:ph type="subTitle" idx="3"/>
          </p:nvPr>
        </p:nvSpPr>
        <p:spPr>
          <a:xfrm>
            <a:off x="367375" y="1987544"/>
            <a:ext cx="548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 name="Google Shape;103;p12"/>
          <p:cNvSpPr txBox="1">
            <a:spLocks noGrp="1"/>
          </p:cNvSpPr>
          <p:nvPr>
            <p:ph type="subTitle" idx="4"/>
          </p:nvPr>
        </p:nvSpPr>
        <p:spPr>
          <a:xfrm>
            <a:off x="1095725" y="1987544"/>
            <a:ext cx="72582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4" name="Google Shape;104;p12"/>
          <p:cNvSpPr txBox="1">
            <a:spLocks noGrp="1"/>
          </p:cNvSpPr>
          <p:nvPr>
            <p:ph type="subTitle" idx="5"/>
          </p:nvPr>
        </p:nvSpPr>
        <p:spPr>
          <a:xfrm>
            <a:off x="367375" y="2642811"/>
            <a:ext cx="548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5" name="Google Shape;105;p12"/>
          <p:cNvSpPr txBox="1">
            <a:spLocks noGrp="1"/>
          </p:cNvSpPr>
          <p:nvPr>
            <p:ph type="subTitle" idx="6"/>
          </p:nvPr>
        </p:nvSpPr>
        <p:spPr>
          <a:xfrm>
            <a:off x="1095725" y="2642811"/>
            <a:ext cx="72582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6" name="Google Shape;106;p12"/>
          <p:cNvSpPr txBox="1">
            <a:spLocks noGrp="1"/>
          </p:cNvSpPr>
          <p:nvPr>
            <p:ph type="subTitle" idx="7"/>
          </p:nvPr>
        </p:nvSpPr>
        <p:spPr>
          <a:xfrm>
            <a:off x="367375" y="3298078"/>
            <a:ext cx="548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7" name="Google Shape;107;p12"/>
          <p:cNvSpPr txBox="1">
            <a:spLocks noGrp="1"/>
          </p:cNvSpPr>
          <p:nvPr>
            <p:ph type="subTitle" idx="8"/>
          </p:nvPr>
        </p:nvSpPr>
        <p:spPr>
          <a:xfrm>
            <a:off x="1095725" y="3298078"/>
            <a:ext cx="72582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8" name="Google Shape;108;p12"/>
          <p:cNvSpPr txBox="1"/>
          <p:nvPr/>
        </p:nvSpPr>
        <p:spPr>
          <a:xfrm>
            <a:off x="6474060" y="60263"/>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pic>
        <p:nvPicPr>
          <p:cNvPr id="109" name="Google Shape;109;p12"/>
          <p:cNvPicPr preferRelativeResize="0"/>
          <p:nvPr/>
        </p:nvPicPr>
        <p:blipFill rotWithShape="1">
          <a:blip r:embed="rId3">
            <a:alphaModFix/>
          </a:blip>
          <a:srcRect/>
          <a:stretch/>
        </p:blipFill>
        <p:spPr>
          <a:xfrm>
            <a:off x="8588298" y="97489"/>
            <a:ext cx="218573" cy="197348"/>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5 agenda items">
  <p:cSld name="TITLE_ONLY_1_1">
    <p:spTree>
      <p:nvGrpSpPr>
        <p:cNvPr id="1" name="Shape 110"/>
        <p:cNvGrpSpPr/>
        <p:nvPr/>
      </p:nvGrpSpPr>
      <p:grpSpPr>
        <a:xfrm>
          <a:off x="0" y="0"/>
          <a:ext cx="0" cy="0"/>
          <a:chOff x="0" y="0"/>
          <a:chExt cx="0" cy="0"/>
        </a:xfrm>
      </p:grpSpPr>
      <p:sp>
        <p:nvSpPr>
          <p:cNvPr id="111" name="Google Shape;111;p13"/>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rtl="0">
              <a:buNone/>
              <a:defRPr>
                <a:solidFill>
                  <a:schemeClr val="accent5"/>
                </a:solidFill>
              </a:defRPr>
            </a:lvl1pPr>
            <a:lvl2pPr lvl="1" rtl="0">
              <a:buNone/>
              <a:defRPr>
                <a:solidFill>
                  <a:schemeClr val="accent5"/>
                </a:solidFill>
              </a:defRPr>
            </a:lvl2pPr>
            <a:lvl3pPr lvl="2" rtl="0">
              <a:buNone/>
              <a:defRPr>
                <a:solidFill>
                  <a:schemeClr val="accent5"/>
                </a:solidFill>
              </a:defRPr>
            </a:lvl3pPr>
            <a:lvl4pPr lvl="3" rtl="0">
              <a:buNone/>
              <a:defRPr>
                <a:solidFill>
                  <a:schemeClr val="accent5"/>
                </a:solidFill>
              </a:defRPr>
            </a:lvl4pPr>
            <a:lvl5pPr lvl="4" rtl="0">
              <a:buNone/>
              <a:defRPr>
                <a:solidFill>
                  <a:schemeClr val="accent5"/>
                </a:solidFill>
              </a:defRPr>
            </a:lvl5pPr>
            <a:lvl6pPr lvl="5" rtl="0">
              <a:buNone/>
              <a:defRPr>
                <a:solidFill>
                  <a:schemeClr val="accent5"/>
                </a:solidFill>
              </a:defRPr>
            </a:lvl6pPr>
            <a:lvl7pPr lvl="6" rtl="0">
              <a:buNone/>
              <a:defRPr>
                <a:solidFill>
                  <a:schemeClr val="accent5"/>
                </a:solidFill>
              </a:defRPr>
            </a:lvl7pPr>
            <a:lvl8pPr lvl="7" rtl="0">
              <a:buNone/>
              <a:defRPr>
                <a:solidFill>
                  <a:schemeClr val="accent5"/>
                </a:solidFill>
              </a:defRPr>
            </a:lvl8pPr>
            <a:lvl9pPr lvl="8" rtl="0">
              <a:buNone/>
              <a:defRPr>
                <a:solidFill>
                  <a:schemeClr val="accent5"/>
                </a:solidFill>
              </a:defRPr>
            </a:lvl9pPr>
          </a:lstStyle>
          <a:p>
            <a:pPr marL="0" lvl="0" indent="0" algn="r" rtl="0">
              <a:spcBef>
                <a:spcPts val="0"/>
              </a:spcBef>
              <a:spcAft>
                <a:spcPts val="0"/>
              </a:spcAft>
              <a:buNone/>
            </a:pPr>
            <a:fld id="{00000000-1234-1234-1234-123412341234}" type="slidenum">
              <a:rPr lang="en"/>
              <a:t>‹#›</a:t>
            </a:fld>
            <a:endParaRPr/>
          </a:p>
        </p:txBody>
      </p:sp>
      <p:pic>
        <p:nvPicPr>
          <p:cNvPr id="112" name="Google Shape;112;p13"/>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113" name="Google Shape;113;p13"/>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4" name="Google Shape;114;p13"/>
          <p:cNvSpPr txBox="1">
            <a:spLocks noGrp="1"/>
          </p:cNvSpPr>
          <p:nvPr>
            <p:ph type="subTitle" idx="1"/>
          </p:nvPr>
        </p:nvSpPr>
        <p:spPr>
          <a:xfrm>
            <a:off x="367375" y="1332278"/>
            <a:ext cx="548700" cy="572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5" name="Google Shape;115;p13"/>
          <p:cNvSpPr txBox="1">
            <a:spLocks noGrp="1"/>
          </p:cNvSpPr>
          <p:nvPr>
            <p:ph type="subTitle" idx="2"/>
          </p:nvPr>
        </p:nvSpPr>
        <p:spPr>
          <a:xfrm>
            <a:off x="1095725" y="1332278"/>
            <a:ext cx="72582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13"/>
          <p:cNvSpPr txBox="1">
            <a:spLocks noGrp="1"/>
          </p:cNvSpPr>
          <p:nvPr>
            <p:ph type="subTitle" idx="3"/>
          </p:nvPr>
        </p:nvSpPr>
        <p:spPr>
          <a:xfrm>
            <a:off x="367375" y="1987544"/>
            <a:ext cx="548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13"/>
          <p:cNvSpPr txBox="1">
            <a:spLocks noGrp="1"/>
          </p:cNvSpPr>
          <p:nvPr>
            <p:ph type="subTitle" idx="4"/>
          </p:nvPr>
        </p:nvSpPr>
        <p:spPr>
          <a:xfrm>
            <a:off x="1095725" y="1987544"/>
            <a:ext cx="72582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8" name="Google Shape;118;p13"/>
          <p:cNvSpPr txBox="1">
            <a:spLocks noGrp="1"/>
          </p:cNvSpPr>
          <p:nvPr>
            <p:ph type="subTitle" idx="5"/>
          </p:nvPr>
        </p:nvSpPr>
        <p:spPr>
          <a:xfrm>
            <a:off x="367375" y="2642811"/>
            <a:ext cx="548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9" name="Google Shape;119;p13"/>
          <p:cNvSpPr txBox="1">
            <a:spLocks noGrp="1"/>
          </p:cNvSpPr>
          <p:nvPr>
            <p:ph type="subTitle" idx="6"/>
          </p:nvPr>
        </p:nvSpPr>
        <p:spPr>
          <a:xfrm>
            <a:off x="1095725" y="2642811"/>
            <a:ext cx="72582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0" name="Google Shape;120;p13"/>
          <p:cNvSpPr txBox="1">
            <a:spLocks noGrp="1"/>
          </p:cNvSpPr>
          <p:nvPr>
            <p:ph type="subTitle" idx="7"/>
          </p:nvPr>
        </p:nvSpPr>
        <p:spPr>
          <a:xfrm>
            <a:off x="367375" y="3298078"/>
            <a:ext cx="548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1" name="Google Shape;121;p13"/>
          <p:cNvSpPr txBox="1">
            <a:spLocks noGrp="1"/>
          </p:cNvSpPr>
          <p:nvPr>
            <p:ph type="subTitle" idx="8"/>
          </p:nvPr>
        </p:nvSpPr>
        <p:spPr>
          <a:xfrm>
            <a:off x="1095725" y="3298078"/>
            <a:ext cx="72582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2" name="Google Shape;122;p13"/>
          <p:cNvSpPr txBox="1">
            <a:spLocks noGrp="1"/>
          </p:cNvSpPr>
          <p:nvPr>
            <p:ph type="subTitle" idx="9"/>
          </p:nvPr>
        </p:nvSpPr>
        <p:spPr>
          <a:xfrm>
            <a:off x="367375" y="3952644"/>
            <a:ext cx="548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3" name="Google Shape;123;p13"/>
          <p:cNvSpPr txBox="1">
            <a:spLocks noGrp="1"/>
          </p:cNvSpPr>
          <p:nvPr>
            <p:ph type="subTitle" idx="13"/>
          </p:nvPr>
        </p:nvSpPr>
        <p:spPr>
          <a:xfrm>
            <a:off x="1095725" y="3952644"/>
            <a:ext cx="72582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4" name="Google Shape;124;p13"/>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txBox="1"/>
          <p:nvPr/>
        </p:nvSpPr>
        <p:spPr>
          <a:xfrm>
            <a:off x="6474060" y="60263"/>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pic>
        <p:nvPicPr>
          <p:cNvPr id="126" name="Google Shape;126;p13"/>
          <p:cNvPicPr preferRelativeResize="0"/>
          <p:nvPr/>
        </p:nvPicPr>
        <p:blipFill rotWithShape="1">
          <a:blip r:embed="rId3">
            <a:alphaModFix/>
          </a:blip>
          <a:srcRect/>
          <a:stretch/>
        </p:blipFill>
        <p:spPr>
          <a:xfrm>
            <a:off x="8588298" y="97489"/>
            <a:ext cx="218573" cy="197348"/>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6 agenda items">
  <p:cSld name="TITLE_ONLY_1_1_1">
    <p:spTree>
      <p:nvGrpSpPr>
        <p:cNvPr id="1" name="Shape 127"/>
        <p:cNvGrpSpPr/>
        <p:nvPr/>
      </p:nvGrpSpPr>
      <p:grpSpPr>
        <a:xfrm>
          <a:off x="0" y="0"/>
          <a:ext cx="0" cy="0"/>
          <a:chOff x="0" y="0"/>
          <a:chExt cx="0" cy="0"/>
        </a:xfrm>
      </p:grpSpPr>
      <p:sp>
        <p:nvSpPr>
          <p:cNvPr id="128" name="Google Shape;128;p14"/>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rtl="0">
              <a:buNone/>
              <a:defRPr>
                <a:solidFill>
                  <a:schemeClr val="accent5"/>
                </a:solidFill>
              </a:defRPr>
            </a:lvl1pPr>
            <a:lvl2pPr lvl="1" rtl="0">
              <a:buNone/>
              <a:defRPr>
                <a:solidFill>
                  <a:schemeClr val="accent5"/>
                </a:solidFill>
              </a:defRPr>
            </a:lvl2pPr>
            <a:lvl3pPr lvl="2" rtl="0">
              <a:buNone/>
              <a:defRPr>
                <a:solidFill>
                  <a:schemeClr val="accent5"/>
                </a:solidFill>
              </a:defRPr>
            </a:lvl3pPr>
            <a:lvl4pPr lvl="3" rtl="0">
              <a:buNone/>
              <a:defRPr>
                <a:solidFill>
                  <a:schemeClr val="accent5"/>
                </a:solidFill>
              </a:defRPr>
            </a:lvl4pPr>
            <a:lvl5pPr lvl="4" rtl="0">
              <a:buNone/>
              <a:defRPr>
                <a:solidFill>
                  <a:schemeClr val="accent5"/>
                </a:solidFill>
              </a:defRPr>
            </a:lvl5pPr>
            <a:lvl6pPr lvl="5" rtl="0">
              <a:buNone/>
              <a:defRPr>
                <a:solidFill>
                  <a:schemeClr val="accent5"/>
                </a:solidFill>
              </a:defRPr>
            </a:lvl6pPr>
            <a:lvl7pPr lvl="6" rtl="0">
              <a:buNone/>
              <a:defRPr>
                <a:solidFill>
                  <a:schemeClr val="accent5"/>
                </a:solidFill>
              </a:defRPr>
            </a:lvl7pPr>
            <a:lvl8pPr lvl="7" rtl="0">
              <a:buNone/>
              <a:defRPr>
                <a:solidFill>
                  <a:schemeClr val="accent5"/>
                </a:solidFill>
              </a:defRPr>
            </a:lvl8pPr>
            <a:lvl9pPr lvl="8" rtl="0">
              <a:buNone/>
              <a:defRPr>
                <a:solidFill>
                  <a:schemeClr val="accent5"/>
                </a:solidFill>
              </a:defRPr>
            </a:lvl9pPr>
          </a:lstStyle>
          <a:p>
            <a:pPr marL="0" lvl="0" indent="0" algn="r" rtl="0">
              <a:spcBef>
                <a:spcPts val="0"/>
              </a:spcBef>
              <a:spcAft>
                <a:spcPts val="0"/>
              </a:spcAft>
              <a:buNone/>
            </a:pPr>
            <a:fld id="{00000000-1234-1234-1234-123412341234}" type="slidenum">
              <a:rPr lang="en"/>
              <a:t>‹#›</a:t>
            </a:fld>
            <a:endParaRPr/>
          </a:p>
        </p:txBody>
      </p:sp>
      <p:pic>
        <p:nvPicPr>
          <p:cNvPr id="129" name="Google Shape;129;p14"/>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130" name="Google Shape;130;p14"/>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1" name="Google Shape;131;p14"/>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4"/>
          <p:cNvSpPr txBox="1">
            <a:spLocks noGrp="1"/>
          </p:cNvSpPr>
          <p:nvPr>
            <p:ph type="subTitle" idx="1"/>
          </p:nvPr>
        </p:nvSpPr>
        <p:spPr>
          <a:xfrm>
            <a:off x="367375" y="1560878"/>
            <a:ext cx="548700" cy="572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3" name="Google Shape;133;p14"/>
          <p:cNvSpPr txBox="1">
            <a:spLocks noGrp="1"/>
          </p:cNvSpPr>
          <p:nvPr>
            <p:ph type="subTitle" idx="2"/>
          </p:nvPr>
        </p:nvSpPr>
        <p:spPr>
          <a:xfrm>
            <a:off x="1095725" y="1501344"/>
            <a:ext cx="3250200" cy="572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4" name="Google Shape;134;p14"/>
          <p:cNvSpPr txBox="1">
            <a:spLocks noGrp="1"/>
          </p:cNvSpPr>
          <p:nvPr>
            <p:ph type="subTitle" idx="3"/>
          </p:nvPr>
        </p:nvSpPr>
        <p:spPr>
          <a:xfrm>
            <a:off x="367375" y="2597144"/>
            <a:ext cx="548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5" name="Google Shape;135;p14"/>
          <p:cNvSpPr txBox="1">
            <a:spLocks noGrp="1"/>
          </p:cNvSpPr>
          <p:nvPr>
            <p:ph type="subTitle" idx="4"/>
          </p:nvPr>
        </p:nvSpPr>
        <p:spPr>
          <a:xfrm>
            <a:off x="1095725" y="2537607"/>
            <a:ext cx="3250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6" name="Google Shape;136;p14"/>
          <p:cNvSpPr txBox="1">
            <a:spLocks noGrp="1"/>
          </p:cNvSpPr>
          <p:nvPr>
            <p:ph type="subTitle" idx="5"/>
          </p:nvPr>
        </p:nvSpPr>
        <p:spPr>
          <a:xfrm>
            <a:off x="367375" y="3633411"/>
            <a:ext cx="548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7" name="Google Shape;137;p14"/>
          <p:cNvSpPr txBox="1">
            <a:spLocks noGrp="1"/>
          </p:cNvSpPr>
          <p:nvPr>
            <p:ph type="subTitle" idx="6"/>
          </p:nvPr>
        </p:nvSpPr>
        <p:spPr>
          <a:xfrm>
            <a:off x="1095725" y="3573871"/>
            <a:ext cx="3250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8" name="Google Shape;138;p14"/>
          <p:cNvSpPr txBox="1"/>
          <p:nvPr/>
        </p:nvSpPr>
        <p:spPr>
          <a:xfrm>
            <a:off x="6474060" y="60263"/>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pic>
        <p:nvPicPr>
          <p:cNvPr id="139" name="Google Shape;139;p14"/>
          <p:cNvPicPr preferRelativeResize="0"/>
          <p:nvPr/>
        </p:nvPicPr>
        <p:blipFill rotWithShape="1">
          <a:blip r:embed="rId3">
            <a:alphaModFix/>
          </a:blip>
          <a:srcRect/>
          <a:stretch/>
        </p:blipFill>
        <p:spPr>
          <a:xfrm>
            <a:off x="8588298" y="97489"/>
            <a:ext cx="218573" cy="197348"/>
          </a:xfrm>
          <a:prstGeom prst="rect">
            <a:avLst/>
          </a:prstGeom>
          <a:noFill/>
          <a:ln>
            <a:noFill/>
          </a:ln>
        </p:spPr>
      </p:pic>
      <p:sp>
        <p:nvSpPr>
          <p:cNvPr id="140" name="Google Shape;140;p14"/>
          <p:cNvSpPr txBox="1">
            <a:spLocks noGrp="1"/>
          </p:cNvSpPr>
          <p:nvPr>
            <p:ph type="subTitle" idx="7"/>
          </p:nvPr>
        </p:nvSpPr>
        <p:spPr>
          <a:xfrm>
            <a:off x="4729830" y="1560878"/>
            <a:ext cx="548700" cy="572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1" name="Google Shape;141;p14"/>
          <p:cNvSpPr txBox="1">
            <a:spLocks noGrp="1"/>
          </p:cNvSpPr>
          <p:nvPr>
            <p:ph type="subTitle" idx="8"/>
          </p:nvPr>
        </p:nvSpPr>
        <p:spPr>
          <a:xfrm>
            <a:off x="5458180" y="1501344"/>
            <a:ext cx="3250200" cy="572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2" name="Google Shape;142;p14"/>
          <p:cNvSpPr txBox="1">
            <a:spLocks noGrp="1"/>
          </p:cNvSpPr>
          <p:nvPr>
            <p:ph type="subTitle" idx="9"/>
          </p:nvPr>
        </p:nvSpPr>
        <p:spPr>
          <a:xfrm>
            <a:off x="4729830" y="2597144"/>
            <a:ext cx="548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3" name="Google Shape;143;p14"/>
          <p:cNvSpPr txBox="1">
            <a:spLocks noGrp="1"/>
          </p:cNvSpPr>
          <p:nvPr>
            <p:ph type="subTitle" idx="13"/>
          </p:nvPr>
        </p:nvSpPr>
        <p:spPr>
          <a:xfrm>
            <a:off x="5458180" y="2537607"/>
            <a:ext cx="3250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4" name="Google Shape;144;p14"/>
          <p:cNvSpPr txBox="1">
            <a:spLocks noGrp="1"/>
          </p:cNvSpPr>
          <p:nvPr>
            <p:ph type="subTitle" idx="14"/>
          </p:nvPr>
        </p:nvSpPr>
        <p:spPr>
          <a:xfrm>
            <a:off x="4729830" y="3633411"/>
            <a:ext cx="548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5" name="Google Shape;145;p14"/>
          <p:cNvSpPr txBox="1">
            <a:spLocks noGrp="1"/>
          </p:cNvSpPr>
          <p:nvPr>
            <p:ph type="subTitle" idx="15"/>
          </p:nvPr>
        </p:nvSpPr>
        <p:spPr>
          <a:xfrm>
            <a:off x="5458180" y="3573871"/>
            <a:ext cx="3250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with Title">
  <p:cSld name="BLANK_1">
    <p:spTree>
      <p:nvGrpSpPr>
        <p:cNvPr id="1" name="Shape 146"/>
        <p:cNvGrpSpPr/>
        <p:nvPr/>
      </p:nvGrpSpPr>
      <p:grpSpPr>
        <a:xfrm>
          <a:off x="0" y="0"/>
          <a:ext cx="0" cy="0"/>
          <a:chOff x="0" y="0"/>
          <a:chExt cx="0" cy="0"/>
        </a:xfrm>
      </p:grpSpPr>
      <p:sp>
        <p:nvSpPr>
          <p:cNvPr id="147" name="Google Shape;147;p15"/>
          <p:cNvSpPr txBox="1">
            <a:spLocks noGrp="1"/>
          </p:cNvSpPr>
          <p:nvPr>
            <p:ph type="title"/>
          </p:nvPr>
        </p:nvSpPr>
        <p:spPr>
          <a:xfrm>
            <a:off x="159300" y="2164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48" name="Google Shape;148;p15"/>
          <p:cNvCxnSpPr/>
          <p:nvPr/>
        </p:nvCxnSpPr>
        <p:spPr>
          <a:xfrm rot="10800000" flipH="1">
            <a:off x="-8375" y="819900"/>
            <a:ext cx="9195600" cy="9000"/>
          </a:xfrm>
          <a:prstGeom prst="straightConnector1">
            <a:avLst/>
          </a:prstGeom>
          <a:noFill/>
          <a:ln w="19050" cap="flat" cmpd="sng">
            <a:solidFill>
              <a:srgbClr val="0579BD"/>
            </a:solidFill>
            <a:prstDash val="solid"/>
            <a:round/>
            <a:headEnd type="none" w="med" len="med"/>
            <a:tailEnd type="none" w="med" len="med"/>
          </a:ln>
        </p:spPr>
      </p:cxnSp>
      <p:sp>
        <p:nvSpPr>
          <p:cNvPr id="149" name="Google Shape;149;p15"/>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rtl="0">
              <a:buNone/>
              <a:defRPr>
                <a:solidFill>
                  <a:schemeClr val="accent5"/>
                </a:solidFill>
              </a:defRPr>
            </a:lvl1pPr>
            <a:lvl2pPr lvl="1" rtl="0">
              <a:buNone/>
              <a:defRPr>
                <a:solidFill>
                  <a:schemeClr val="accent5"/>
                </a:solidFill>
              </a:defRPr>
            </a:lvl2pPr>
            <a:lvl3pPr lvl="2" rtl="0">
              <a:buNone/>
              <a:defRPr>
                <a:solidFill>
                  <a:schemeClr val="accent5"/>
                </a:solidFill>
              </a:defRPr>
            </a:lvl3pPr>
            <a:lvl4pPr lvl="3" rtl="0">
              <a:buNone/>
              <a:defRPr>
                <a:solidFill>
                  <a:schemeClr val="accent5"/>
                </a:solidFill>
              </a:defRPr>
            </a:lvl4pPr>
            <a:lvl5pPr lvl="4" rtl="0">
              <a:buNone/>
              <a:defRPr>
                <a:solidFill>
                  <a:schemeClr val="accent5"/>
                </a:solidFill>
              </a:defRPr>
            </a:lvl5pPr>
            <a:lvl6pPr lvl="5" rtl="0">
              <a:buNone/>
              <a:defRPr>
                <a:solidFill>
                  <a:schemeClr val="accent5"/>
                </a:solidFill>
              </a:defRPr>
            </a:lvl6pPr>
            <a:lvl7pPr lvl="6" rtl="0">
              <a:buNone/>
              <a:defRPr>
                <a:solidFill>
                  <a:schemeClr val="accent5"/>
                </a:solidFill>
              </a:defRPr>
            </a:lvl7pPr>
            <a:lvl8pPr lvl="7" rtl="0">
              <a:buNone/>
              <a:defRPr>
                <a:solidFill>
                  <a:schemeClr val="accent5"/>
                </a:solidFill>
              </a:defRPr>
            </a:lvl8pPr>
            <a:lvl9pPr lvl="8" rtl="0">
              <a:buNone/>
              <a:defRPr>
                <a:solidFill>
                  <a:schemeClr val="accent5"/>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End slide" type="blank">
  <p:cSld name="BLANK">
    <p:spTree>
      <p:nvGrpSpPr>
        <p:cNvPr id="1" name="Shape 150"/>
        <p:cNvGrpSpPr/>
        <p:nvPr/>
      </p:nvGrpSpPr>
      <p:grpSpPr>
        <a:xfrm>
          <a:off x="0" y="0"/>
          <a:ext cx="0" cy="0"/>
          <a:chOff x="0" y="0"/>
          <a:chExt cx="0" cy="0"/>
        </a:xfrm>
      </p:grpSpPr>
      <p:sp>
        <p:nvSpPr>
          <p:cNvPr id="151" name="Google Shape;151;p16"/>
          <p:cNvSpPr txBox="1"/>
          <p:nvPr/>
        </p:nvSpPr>
        <p:spPr>
          <a:xfrm>
            <a:off x="1874100" y="2940882"/>
            <a:ext cx="5395800" cy="5604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450" b="1">
                <a:solidFill>
                  <a:schemeClr val="dk2"/>
                </a:solidFill>
                <a:latin typeface="Public Sans"/>
                <a:ea typeface="Public Sans"/>
                <a:cs typeface="Public Sans"/>
                <a:sym typeface="Public Sans"/>
              </a:rPr>
              <a:t>Office of Government-wide Policy</a:t>
            </a:r>
            <a:endParaRPr sz="1450" b="1">
              <a:solidFill>
                <a:schemeClr val="dk2"/>
              </a:solidFill>
              <a:latin typeface="Public Sans"/>
              <a:ea typeface="Public Sans"/>
              <a:cs typeface="Public Sans"/>
              <a:sym typeface="Public Sans"/>
            </a:endParaRPr>
          </a:p>
          <a:p>
            <a:pPr marL="0" lvl="0" indent="0" algn="ctr" rtl="0">
              <a:spcBef>
                <a:spcPts val="0"/>
              </a:spcBef>
              <a:spcAft>
                <a:spcPts val="0"/>
              </a:spcAft>
              <a:buNone/>
            </a:pPr>
            <a:r>
              <a:rPr lang="en" sz="1450" b="1">
                <a:solidFill>
                  <a:schemeClr val="dk2"/>
                </a:solidFill>
                <a:latin typeface="Public Sans"/>
                <a:ea typeface="Public Sans"/>
                <a:cs typeface="Public Sans"/>
                <a:sym typeface="Public Sans"/>
              </a:rPr>
              <a:t>Office of Technology Policy</a:t>
            </a:r>
            <a:endParaRPr sz="1450" b="1">
              <a:solidFill>
                <a:schemeClr val="dk2"/>
              </a:solidFill>
              <a:latin typeface="Public Sans"/>
              <a:ea typeface="Public Sans"/>
              <a:cs typeface="Public Sans"/>
              <a:sym typeface="Public Sans"/>
            </a:endParaRPr>
          </a:p>
        </p:txBody>
      </p:sp>
      <p:pic>
        <p:nvPicPr>
          <p:cNvPr id="152" name="Google Shape;152;p16" descr="GSA Logo."/>
          <p:cNvPicPr preferRelativeResize="0"/>
          <p:nvPr/>
        </p:nvPicPr>
        <p:blipFill>
          <a:blip r:embed="rId2">
            <a:alphaModFix/>
          </a:blip>
          <a:stretch>
            <a:fillRect/>
          </a:stretch>
        </p:blipFill>
        <p:spPr>
          <a:xfrm>
            <a:off x="4018876" y="1642218"/>
            <a:ext cx="1106248" cy="99872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3"/>
        <p:cNvGrpSpPr/>
        <p:nvPr/>
      </p:nvGrpSpPr>
      <p:grpSpPr>
        <a:xfrm>
          <a:off x="0" y="0"/>
          <a:ext cx="0" cy="0"/>
          <a:chOff x="0" y="0"/>
          <a:chExt cx="0" cy="0"/>
        </a:xfrm>
      </p:grpSpPr>
      <p:sp>
        <p:nvSpPr>
          <p:cNvPr id="154" name="Google Shape;154;p17"/>
          <p:cNvSpPr txBox="1">
            <a:spLocks noGrp="1"/>
          </p:cNvSpPr>
          <p:nvPr>
            <p:ph type="title"/>
          </p:nvPr>
        </p:nvSpPr>
        <p:spPr>
          <a:xfrm>
            <a:off x="628650" y="273845"/>
            <a:ext cx="7886700" cy="994200"/>
          </a:xfrm>
          <a:prstGeom prst="rect">
            <a:avLst/>
          </a:prstGeom>
          <a:noFill/>
          <a:ln>
            <a:noFill/>
          </a:ln>
        </p:spPr>
        <p:txBody>
          <a:bodyPr spcFirstLastPara="1" wrap="square" lIns="75575" tIns="37775" rIns="75575" bIns="37775" anchor="ctr" anchorCtr="0">
            <a:normAutofit/>
          </a:bodyPr>
          <a:lstStyle>
            <a:lvl1pPr lvl="0" algn="l" rtl="0">
              <a:lnSpc>
                <a:spcPct val="90000"/>
              </a:lnSpc>
              <a:spcBef>
                <a:spcPts val="0"/>
              </a:spcBef>
              <a:spcAft>
                <a:spcPts val="0"/>
              </a:spcAft>
              <a:buClr>
                <a:schemeClr val="dk1"/>
              </a:buClr>
              <a:buSzPts val="1500"/>
              <a:buNone/>
              <a:defRPr/>
            </a:lvl1pPr>
            <a:lvl2pPr lvl="1" algn="l" rtl="0">
              <a:lnSpc>
                <a:spcPct val="100000"/>
              </a:lnSpc>
              <a:spcBef>
                <a:spcPts val="0"/>
              </a:spcBef>
              <a:spcAft>
                <a:spcPts val="0"/>
              </a:spcAft>
              <a:buSzPts val="1200"/>
              <a:buNone/>
              <a:defRPr/>
            </a:lvl2pPr>
            <a:lvl3pPr lvl="2" algn="l" rtl="0">
              <a:lnSpc>
                <a:spcPct val="100000"/>
              </a:lnSpc>
              <a:spcBef>
                <a:spcPts val="0"/>
              </a:spcBef>
              <a:spcAft>
                <a:spcPts val="0"/>
              </a:spcAft>
              <a:buSzPts val="12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1200"/>
              <a:buNone/>
              <a:defRPr/>
            </a:lvl5pPr>
            <a:lvl6pPr lvl="5" algn="l" rtl="0">
              <a:lnSpc>
                <a:spcPct val="100000"/>
              </a:lnSpc>
              <a:spcBef>
                <a:spcPts val="0"/>
              </a:spcBef>
              <a:spcAft>
                <a:spcPts val="0"/>
              </a:spcAft>
              <a:buSzPts val="1200"/>
              <a:buNone/>
              <a:defRPr/>
            </a:lvl6pPr>
            <a:lvl7pPr lvl="6" algn="l" rtl="0">
              <a:lnSpc>
                <a:spcPct val="100000"/>
              </a:lnSpc>
              <a:spcBef>
                <a:spcPts val="0"/>
              </a:spcBef>
              <a:spcAft>
                <a:spcPts val="0"/>
              </a:spcAft>
              <a:buSzPts val="1200"/>
              <a:buNone/>
              <a:defRPr/>
            </a:lvl7pPr>
            <a:lvl8pPr lvl="7" algn="l" rtl="0">
              <a:lnSpc>
                <a:spcPct val="100000"/>
              </a:lnSpc>
              <a:spcBef>
                <a:spcPts val="0"/>
              </a:spcBef>
              <a:spcAft>
                <a:spcPts val="0"/>
              </a:spcAft>
              <a:buSzPts val="1200"/>
              <a:buNone/>
              <a:defRPr/>
            </a:lvl8pPr>
            <a:lvl9pPr lvl="8" algn="l" rtl="0">
              <a:lnSpc>
                <a:spcPct val="100000"/>
              </a:lnSpc>
              <a:spcBef>
                <a:spcPts val="0"/>
              </a:spcBef>
              <a:spcAft>
                <a:spcPts val="0"/>
              </a:spcAft>
              <a:buSzPts val="1200"/>
              <a:buNone/>
              <a:defRPr/>
            </a:lvl9pPr>
          </a:lstStyle>
          <a:p>
            <a:endParaRPr/>
          </a:p>
        </p:txBody>
      </p:sp>
      <p:sp>
        <p:nvSpPr>
          <p:cNvPr id="155" name="Google Shape;155;p17"/>
          <p:cNvSpPr txBox="1">
            <a:spLocks noGrp="1"/>
          </p:cNvSpPr>
          <p:nvPr>
            <p:ph type="body" idx="1"/>
          </p:nvPr>
        </p:nvSpPr>
        <p:spPr>
          <a:xfrm>
            <a:off x="628650" y="1369219"/>
            <a:ext cx="7886700" cy="3263400"/>
          </a:xfrm>
          <a:prstGeom prst="rect">
            <a:avLst/>
          </a:prstGeom>
          <a:noFill/>
          <a:ln>
            <a:noFill/>
          </a:ln>
        </p:spPr>
        <p:txBody>
          <a:bodyPr spcFirstLastPara="1" wrap="square" lIns="75575" tIns="37775" rIns="75575" bIns="37775" anchor="t" anchorCtr="0">
            <a:normAutofit/>
          </a:bodyPr>
          <a:lstStyle>
            <a:lvl1pPr marL="457200" lvl="0" indent="-323850" algn="l" rtl="0">
              <a:lnSpc>
                <a:spcPct val="90000"/>
              </a:lnSpc>
              <a:spcBef>
                <a:spcPts val="900"/>
              </a:spcBef>
              <a:spcAft>
                <a:spcPts val="0"/>
              </a:spcAft>
              <a:buClr>
                <a:schemeClr val="dk1"/>
              </a:buClr>
              <a:buSzPts val="1500"/>
              <a:buChar char="•"/>
              <a:defRPr/>
            </a:lvl1pPr>
            <a:lvl2pPr marL="914400" lvl="1" indent="-323850" algn="l" rtl="0">
              <a:lnSpc>
                <a:spcPct val="90000"/>
              </a:lnSpc>
              <a:spcBef>
                <a:spcPts val="500"/>
              </a:spcBef>
              <a:spcAft>
                <a:spcPts val="0"/>
              </a:spcAft>
              <a:buClr>
                <a:schemeClr val="dk1"/>
              </a:buClr>
              <a:buSzPts val="1500"/>
              <a:buChar char="•"/>
              <a:defRPr/>
            </a:lvl2pPr>
            <a:lvl3pPr marL="1371600" lvl="2" indent="-323850" algn="l" rtl="0">
              <a:lnSpc>
                <a:spcPct val="90000"/>
              </a:lnSpc>
              <a:spcBef>
                <a:spcPts val="500"/>
              </a:spcBef>
              <a:spcAft>
                <a:spcPts val="0"/>
              </a:spcAft>
              <a:buClr>
                <a:schemeClr val="dk1"/>
              </a:buClr>
              <a:buSzPts val="1500"/>
              <a:buChar char="•"/>
              <a:defRPr/>
            </a:lvl3pPr>
            <a:lvl4pPr marL="1828800" lvl="3" indent="-323850" algn="l" rtl="0">
              <a:lnSpc>
                <a:spcPct val="90000"/>
              </a:lnSpc>
              <a:spcBef>
                <a:spcPts val="500"/>
              </a:spcBef>
              <a:spcAft>
                <a:spcPts val="0"/>
              </a:spcAft>
              <a:buClr>
                <a:schemeClr val="dk1"/>
              </a:buClr>
              <a:buSzPts val="1500"/>
              <a:buChar char="•"/>
              <a:defRPr/>
            </a:lvl4pPr>
            <a:lvl5pPr marL="2286000" lvl="4" indent="-323850" algn="l" rtl="0">
              <a:lnSpc>
                <a:spcPct val="90000"/>
              </a:lnSpc>
              <a:spcBef>
                <a:spcPts val="500"/>
              </a:spcBef>
              <a:spcAft>
                <a:spcPts val="0"/>
              </a:spcAft>
              <a:buClr>
                <a:schemeClr val="dk1"/>
              </a:buClr>
              <a:buSzPts val="1500"/>
              <a:buChar char="•"/>
              <a:defRPr/>
            </a:lvl5pPr>
            <a:lvl6pPr marL="2743200" lvl="5" indent="-323850" algn="l" rtl="0">
              <a:lnSpc>
                <a:spcPct val="90000"/>
              </a:lnSpc>
              <a:spcBef>
                <a:spcPts val="500"/>
              </a:spcBef>
              <a:spcAft>
                <a:spcPts val="0"/>
              </a:spcAft>
              <a:buClr>
                <a:schemeClr val="dk1"/>
              </a:buClr>
              <a:buSzPts val="1500"/>
              <a:buChar char="•"/>
              <a:defRPr/>
            </a:lvl6pPr>
            <a:lvl7pPr marL="3200400" lvl="6" indent="-323850" algn="l" rtl="0">
              <a:lnSpc>
                <a:spcPct val="90000"/>
              </a:lnSpc>
              <a:spcBef>
                <a:spcPts val="500"/>
              </a:spcBef>
              <a:spcAft>
                <a:spcPts val="0"/>
              </a:spcAft>
              <a:buClr>
                <a:schemeClr val="dk1"/>
              </a:buClr>
              <a:buSzPts val="1500"/>
              <a:buChar char="•"/>
              <a:defRPr/>
            </a:lvl7pPr>
            <a:lvl8pPr marL="3657600" lvl="7" indent="-323850" algn="l" rtl="0">
              <a:lnSpc>
                <a:spcPct val="90000"/>
              </a:lnSpc>
              <a:spcBef>
                <a:spcPts val="500"/>
              </a:spcBef>
              <a:spcAft>
                <a:spcPts val="0"/>
              </a:spcAft>
              <a:buClr>
                <a:schemeClr val="dk1"/>
              </a:buClr>
              <a:buSzPts val="1500"/>
              <a:buChar char="•"/>
              <a:defRPr/>
            </a:lvl8pPr>
            <a:lvl9pPr marL="4114800" lvl="8" indent="-323850" algn="l" rtl="0">
              <a:lnSpc>
                <a:spcPct val="90000"/>
              </a:lnSpc>
              <a:spcBef>
                <a:spcPts val="500"/>
              </a:spcBef>
              <a:spcAft>
                <a:spcPts val="0"/>
              </a:spcAft>
              <a:buClr>
                <a:schemeClr val="dk1"/>
              </a:buClr>
              <a:buSzPts val="1500"/>
              <a:buChar char="•"/>
              <a:defRPr/>
            </a:lvl9pPr>
          </a:lstStyle>
          <a:p>
            <a:endParaRPr/>
          </a:p>
        </p:txBody>
      </p:sp>
      <p:sp>
        <p:nvSpPr>
          <p:cNvPr id="156" name="Google Shape;156;p17"/>
          <p:cNvSpPr txBox="1">
            <a:spLocks noGrp="1"/>
          </p:cNvSpPr>
          <p:nvPr>
            <p:ph type="dt" idx="10"/>
          </p:nvPr>
        </p:nvSpPr>
        <p:spPr>
          <a:xfrm>
            <a:off x="628650" y="4767264"/>
            <a:ext cx="2057400" cy="273900"/>
          </a:xfrm>
          <a:prstGeom prst="rect">
            <a:avLst/>
          </a:prstGeom>
          <a:noFill/>
          <a:ln>
            <a:noFill/>
          </a:ln>
        </p:spPr>
        <p:txBody>
          <a:bodyPr spcFirstLastPara="1" wrap="square" lIns="75575" tIns="37775" rIns="75575" bIns="37775" anchor="ctr" anchorCtr="0">
            <a:noAutofit/>
          </a:bodyPr>
          <a:lstStyle>
            <a:lvl1pPr lvl="0" algn="l" rtl="0">
              <a:lnSpc>
                <a:spcPct val="100000"/>
              </a:lnSpc>
              <a:spcBef>
                <a:spcPts val="0"/>
              </a:spcBef>
              <a:spcAft>
                <a:spcPts val="0"/>
              </a:spcAft>
              <a:buSzPts val="1200"/>
              <a:buNone/>
              <a:defRPr sz="1200"/>
            </a:lvl1pPr>
            <a:lvl2pPr lvl="1" algn="l" rtl="0">
              <a:lnSpc>
                <a:spcPct val="100000"/>
              </a:lnSpc>
              <a:spcBef>
                <a:spcPts val="0"/>
              </a:spcBef>
              <a:spcAft>
                <a:spcPts val="0"/>
              </a:spcAft>
              <a:buSzPts val="1200"/>
              <a:buNone/>
              <a:defRPr sz="1200"/>
            </a:lvl2pPr>
            <a:lvl3pPr lvl="2" algn="l" rtl="0">
              <a:lnSpc>
                <a:spcPct val="100000"/>
              </a:lnSpc>
              <a:spcBef>
                <a:spcPts val="0"/>
              </a:spcBef>
              <a:spcAft>
                <a:spcPts val="0"/>
              </a:spcAft>
              <a:buSzPts val="1200"/>
              <a:buNone/>
              <a:defRPr sz="1200"/>
            </a:lvl3pPr>
            <a:lvl4pPr lvl="3" algn="l" rtl="0">
              <a:lnSpc>
                <a:spcPct val="100000"/>
              </a:lnSpc>
              <a:spcBef>
                <a:spcPts val="0"/>
              </a:spcBef>
              <a:spcAft>
                <a:spcPts val="0"/>
              </a:spcAft>
              <a:buSzPts val="1200"/>
              <a:buNone/>
              <a:defRPr sz="1200"/>
            </a:lvl4pPr>
            <a:lvl5pPr lvl="4" algn="l" rtl="0">
              <a:lnSpc>
                <a:spcPct val="100000"/>
              </a:lnSpc>
              <a:spcBef>
                <a:spcPts val="0"/>
              </a:spcBef>
              <a:spcAft>
                <a:spcPts val="0"/>
              </a:spcAft>
              <a:buSzPts val="1200"/>
              <a:buNone/>
              <a:defRPr sz="1200"/>
            </a:lvl5pPr>
            <a:lvl6pPr lvl="5" algn="l" rtl="0">
              <a:lnSpc>
                <a:spcPct val="100000"/>
              </a:lnSpc>
              <a:spcBef>
                <a:spcPts val="0"/>
              </a:spcBef>
              <a:spcAft>
                <a:spcPts val="0"/>
              </a:spcAft>
              <a:buSzPts val="1200"/>
              <a:buNone/>
              <a:defRPr sz="1200"/>
            </a:lvl6pPr>
            <a:lvl7pPr lvl="6" algn="l" rtl="0">
              <a:lnSpc>
                <a:spcPct val="100000"/>
              </a:lnSpc>
              <a:spcBef>
                <a:spcPts val="0"/>
              </a:spcBef>
              <a:spcAft>
                <a:spcPts val="0"/>
              </a:spcAft>
              <a:buSzPts val="1200"/>
              <a:buNone/>
              <a:defRPr sz="1200"/>
            </a:lvl7pPr>
            <a:lvl8pPr lvl="7" algn="l" rtl="0">
              <a:lnSpc>
                <a:spcPct val="100000"/>
              </a:lnSpc>
              <a:spcBef>
                <a:spcPts val="0"/>
              </a:spcBef>
              <a:spcAft>
                <a:spcPts val="0"/>
              </a:spcAft>
              <a:buSzPts val="1200"/>
              <a:buNone/>
              <a:defRPr sz="1200"/>
            </a:lvl8pPr>
            <a:lvl9pPr lvl="8" algn="l" rtl="0">
              <a:lnSpc>
                <a:spcPct val="100000"/>
              </a:lnSpc>
              <a:spcBef>
                <a:spcPts val="0"/>
              </a:spcBef>
              <a:spcAft>
                <a:spcPts val="0"/>
              </a:spcAft>
              <a:buSzPts val="1200"/>
              <a:buNone/>
              <a:defRPr sz="1200"/>
            </a:lvl9pPr>
          </a:lstStyle>
          <a:p>
            <a:endParaRPr/>
          </a:p>
        </p:txBody>
      </p:sp>
      <p:sp>
        <p:nvSpPr>
          <p:cNvPr id="157" name="Google Shape;157;p17"/>
          <p:cNvSpPr txBox="1">
            <a:spLocks noGrp="1"/>
          </p:cNvSpPr>
          <p:nvPr>
            <p:ph type="ftr" idx="11"/>
          </p:nvPr>
        </p:nvSpPr>
        <p:spPr>
          <a:xfrm>
            <a:off x="3028950" y="4767264"/>
            <a:ext cx="3086100" cy="273900"/>
          </a:xfrm>
          <a:prstGeom prst="rect">
            <a:avLst/>
          </a:prstGeom>
          <a:noFill/>
          <a:ln>
            <a:noFill/>
          </a:ln>
        </p:spPr>
        <p:txBody>
          <a:bodyPr spcFirstLastPara="1" wrap="square" lIns="75575" tIns="37775" rIns="75575" bIns="37775" anchor="ctr" anchorCtr="0">
            <a:noAutofit/>
          </a:bodyPr>
          <a:lstStyle>
            <a:lvl1pPr lvl="0" algn="ctr" rtl="0">
              <a:lnSpc>
                <a:spcPct val="100000"/>
              </a:lnSpc>
              <a:spcBef>
                <a:spcPts val="0"/>
              </a:spcBef>
              <a:spcAft>
                <a:spcPts val="0"/>
              </a:spcAft>
              <a:buSzPts val="1200"/>
              <a:buNone/>
              <a:defRPr sz="1200"/>
            </a:lvl1pPr>
            <a:lvl2pPr lvl="1" algn="l" rtl="0">
              <a:lnSpc>
                <a:spcPct val="100000"/>
              </a:lnSpc>
              <a:spcBef>
                <a:spcPts val="0"/>
              </a:spcBef>
              <a:spcAft>
                <a:spcPts val="0"/>
              </a:spcAft>
              <a:buSzPts val="1200"/>
              <a:buNone/>
              <a:defRPr sz="1200"/>
            </a:lvl2pPr>
            <a:lvl3pPr lvl="2" algn="l" rtl="0">
              <a:lnSpc>
                <a:spcPct val="100000"/>
              </a:lnSpc>
              <a:spcBef>
                <a:spcPts val="0"/>
              </a:spcBef>
              <a:spcAft>
                <a:spcPts val="0"/>
              </a:spcAft>
              <a:buSzPts val="1200"/>
              <a:buNone/>
              <a:defRPr sz="1200"/>
            </a:lvl3pPr>
            <a:lvl4pPr lvl="3" algn="l" rtl="0">
              <a:lnSpc>
                <a:spcPct val="100000"/>
              </a:lnSpc>
              <a:spcBef>
                <a:spcPts val="0"/>
              </a:spcBef>
              <a:spcAft>
                <a:spcPts val="0"/>
              </a:spcAft>
              <a:buSzPts val="1200"/>
              <a:buNone/>
              <a:defRPr sz="1200"/>
            </a:lvl4pPr>
            <a:lvl5pPr lvl="4" algn="l" rtl="0">
              <a:lnSpc>
                <a:spcPct val="100000"/>
              </a:lnSpc>
              <a:spcBef>
                <a:spcPts val="0"/>
              </a:spcBef>
              <a:spcAft>
                <a:spcPts val="0"/>
              </a:spcAft>
              <a:buSzPts val="1200"/>
              <a:buNone/>
              <a:defRPr sz="1200"/>
            </a:lvl5pPr>
            <a:lvl6pPr lvl="5" algn="l" rtl="0">
              <a:lnSpc>
                <a:spcPct val="100000"/>
              </a:lnSpc>
              <a:spcBef>
                <a:spcPts val="0"/>
              </a:spcBef>
              <a:spcAft>
                <a:spcPts val="0"/>
              </a:spcAft>
              <a:buSzPts val="1200"/>
              <a:buNone/>
              <a:defRPr sz="1200"/>
            </a:lvl6pPr>
            <a:lvl7pPr lvl="6" algn="l" rtl="0">
              <a:lnSpc>
                <a:spcPct val="100000"/>
              </a:lnSpc>
              <a:spcBef>
                <a:spcPts val="0"/>
              </a:spcBef>
              <a:spcAft>
                <a:spcPts val="0"/>
              </a:spcAft>
              <a:buSzPts val="1200"/>
              <a:buNone/>
              <a:defRPr sz="1200"/>
            </a:lvl7pPr>
            <a:lvl8pPr lvl="7" algn="l" rtl="0">
              <a:lnSpc>
                <a:spcPct val="100000"/>
              </a:lnSpc>
              <a:spcBef>
                <a:spcPts val="0"/>
              </a:spcBef>
              <a:spcAft>
                <a:spcPts val="0"/>
              </a:spcAft>
              <a:buSzPts val="1200"/>
              <a:buNone/>
              <a:defRPr sz="1200"/>
            </a:lvl8pPr>
            <a:lvl9pPr lvl="8" algn="l" rtl="0">
              <a:lnSpc>
                <a:spcPct val="100000"/>
              </a:lnSpc>
              <a:spcBef>
                <a:spcPts val="0"/>
              </a:spcBef>
              <a:spcAft>
                <a:spcPts val="0"/>
              </a:spcAft>
              <a:buSzPts val="1200"/>
              <a:buNone/>
              <a:defRPr sz="1200"/>
            </a:lvl9pPr>
          </a:lstStyle>
          <a:p>
            <a:endParaRPr/>
          </a:p>
        </p:txBody>
      </p:sp>
      <p:sp>
        <p:nvSpPr>
          <p:cNvPr id="158" name="Google Shape;158;p17"/>
          <p:cNvSpPr txBox="1">
            <a:spLocks noGrp="1"/>
          </p:cNvSpPr>
          <p:nvPr>
            <p:ph type="sldNum" idx="12"/>
          </p:nvPr>
        </p:nvSpPr>
        <p:spPr>
          <a:xfrm>
            <a:off x="6457950" y="4767264"/>
            <a:ext cx="2057400" cy="273900"/>
          </a:xfrm>
          <a:prstGeom prst="rect">
            <a:avLst/>
          </a:prstGeom>
          <a:noFill/>
          <a:ln>
            <a:noFill/>
          </a:ln>
        </p:spPr>
        <p:txBody>
          <a:bodyPr spcFirstLastPara="1" wrap="square" lIns="75575" tIns="37775" rIns="75575" bIns="37775" anchor="ctr" anchorCtr="0">
            <a:noAutofit/>
          </a:bodyPr>
          <a:lstStyle>
            <a:lvl1pPr marL="0" marR="0" lvl="0"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ullets - DARK ON LIGHT">
  <p:cSld name="TITLE_AND_BODY_1_1">
    <p:bg>
      <p:bgPr>
        <a:solidFill>
          <a:srgbClr val="FFFFFF"/>
        </a:solidFill>
        <a:effectLst/>
      </p:bgPr>
    </p:bg>
    <p:spTree>
      <p:nvGrpSpPr>
        <p:cNvPr id="1" name="Shape 159"/>
        <p:cNvGrpSpPr/>
        <p:nvPr/>
      </p:nvGrpSpPr>
      <p:grpSpPr>
        <a:xfrm>
          <a:off x="0" y="0"/>
          <a:ext cx="0" cy="0"/>
          <a:chOff x="0" y="0"/>
          <a:chExt cx="0" cy="0"/>
        </a:xfrm>
      </p:grpSpPr>
      <p:sp>
        <p:nvSpPr>
          <p:cNvPr id="160" name="Google Shape;160;p18"/>
          <p:cNvSpPr/>
          <p:nvPr/>
        </p:nvSpPr>
        <p:spPr>
          <a:xfrm>
            <a:off x="8855775" y="-11175"/>
            <a:ext cx="310500" cy="51690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1" name="Google Shape;161;p18"/>
          <p:cNvSpPr txBox="1">
            <a:spLocks noGrp="1"/>
          </p:cNvSpPr>
          <p:nvPr>
            <p:ph type="sldNum" idx="12"/>
          </p:nvPr>
        </p:nvSpPr>
        <p:spPr>
          <a:xfrm>
            <a:off x="8091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62" name="Google Shape;162;p18"/>
          <p:cNvSpPr txBox="1">
            <a:spLocks noGrp="1"/>
          </p:cNvSpPr>
          <p:nvPr>
            <p:ph type="body" idx="1"/>
          </p:nvPr>
        </p:nvSpPr>
        <p:spPr>
          <a:xfrm>
            <a:off x="357800" y="1604050"/>
            <a:ext cx="7652100" cy="17079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579BD"/>
              </a:buClr>
              <a:buSzPts val="2200"/>
              <a:buFont typeface="Arial"/>
              <a:buChar char="●"/>
              <a:defRPr sz="2200" b="1">
                <a:solidFill>
                  <a:srgbClr val="003C71"/>
                </a:solidFill>
                <a:latin typeface="Arial"/>
                <a:ea typeface="Arial"/>
                <a:cs typeface="Arial"/>
                <a:sym typeface="Arial"/>
              </a:defRPr>
            </a:lvl1pPr>
            <a:lvl2pPr marL="914400" lvl="1" indent="-368300" algn="l">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2pPr>
            <a:lvl3pPr marL="1371600" lvl="2" indent="-368300" algn="l">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3pPr>
            <a:lvl4pPr marL="1828800" lvl="3" indent="-368300" algn="l">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4pPr>
            <a:lvl5pPr marL="2286000" lvl="4" indent="-368300" algn="l">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5pPr>
            <a:lvl6pPr marL="2743200" lvl="5" indent="-368300" algn="l">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6pPr>
            <a:lvl7pPr marL="3200400" lvl="6" indent="-368300" algn="l">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7pPr>
            <a:lvl8pPr marL="3657600" lvl="7" indent="-368300" algn="l">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8pPr>
            <a:lvl9pPr marL="4114800" lvl="8" indent="-368300" algn="l">
              <a:lnSpc>
                <a:spcPct val="100000"/>
              </a:lnSpc>
              <a:spcBef>
                <a:spcPts val="800"/>
              </a:spcBef>
              <a:spcAft>
                <a:spcPts val="800"/>
              </a:spcAft>
              <a:buClr>
                <a:srgbClr val="0579BD"/>
              </a:buClr>
              <a:buSzPts val="2200"/>
              <a:buFont typeface="Arial"/>
              <a:buChar char="■"/>
              <a:defRPr sz="2200" b="1">
                <a:solidFill>
                  <a:srgbClr val="003C71"/>
                </a:solidFill>
                <a:latin typeface="Arial"/>
                <a:ea typeface="Arial"/>
                <a:cs typeface="Arial"/>
                <a:sym typeface="Arial"/>
              </a:defRPr>
            </a:lvl9pPr>
          </a:lstStyle>
          <a:p>
            <a:endParaRPr/>
          </a:p>
        </p:txBody>
      </p:sp>
      <p:cxnSp>
        <p:nvCxnSpPr>
          <p:cNvPr id="163" name="Google Shape;163;p18"/>
          <p:cNvCxnSpPr/>
          <p:nvPr/>
        </p:nvCxnSpPr>
        <p:spPr>
          <a:xfrm>
            <a:off x="8780225" y="0"/>
            <a:ext cx="0" cy="5148000"/>
          </a:xfrm>
          <a:prstGeom prst="straightConnector1">
            <a:avLst/>
          </a:prstGeom>
          <a:noFill/>
          <a:ln w="76200" cap="flat" cmpd="sng">
            <a:solidFill>
              <a:srgbClr val="0579BD"/>
            </a:solidFill>
            <a:prstDash val="solid"/>
            <a:round/>
            <a:headEnd type="none" w="sm" len="sm"/>
            <a:tailEnd type="none" w="sm" len="sm"/>
          </a:ln>
        </p:spPr>
      </p:cxnSp>
      <p:cxnSp>
        <p:nvCxnSpPr>
          <p:cNvPr id="164" name="Google Shape;164;p18"/>
          <p:cNvCxnSpPr/>
          <p:nvPr/>
        </p:nvCxnSpPr>
        <p:spPr>
          <a:xfrm>
            <a:off x="8698721" y="0"/>
            <a:ext cx="0" cy="5148000"/>
          </a:xfrm>
          <a:prstGeom prst="straightConnector1">
            <a:avLst/>
          </a:prstGeom>
          <a:noFill/>
          <a:ln w="28575" cap="flat" cmpd="sng">
            <a:solidFill>
              <a:srgbClr val="0579BD"/>
            </a:solidFill>
            <a:prstDash val="solid"/>
            <a:round/>
            <a:headEnd type="none" w="sm" len="sm"/>
            <a:tailEnd type="none" w="sm" len="sm"/>
          </a:ln>
        </p:spPr>
      </p:cxnSp>
      <p:sp>
        <p:nvSpPr>
          <p:cNvPr id="165" name="Google Shape;165;p18" title="Vertical blue banner with GSA OGP title"/>
          <p:cNvSpPr txBox="1"/>
          <p:nvPr/>
        </p:nvSpPr>
        <p:spPr>
          <a:xfrm rot="5400000">
            <a:off x="6444323" y="2277113"/>
            <a:ext cx="5143500" cy="576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 sz="1100" b="1" i="0" u="none" strike="noStrike" cap="none">
                <a:solidFill>
                  <a:srgbClr val="FFFFFF"/>
                </a:solidFill>
                <a:latin typeface="Arial"/>
                <a:ea typeface="Arial"/>
                <a:cs typeface="Arial"/>
                <a:sym typeface="Arial"/>
              </a:rPr>
              <a:t>G S A     O F F I C E    O F    G O V E R N M E N T - W I D E     P O L I C Y </a:t>
            </a:r>
            <a:endParaRPr sz="1100" b="1" i="0" u="none" strike="noStrike" cap="none">
              <a:solidFill>
                <a:srgbClr val="FFFFFF"/>
              </a:solidFill>
              <a:latin typeface="Arial"/>
              <a:ea typeface="Arial"/>
              <a:cs typeface="Arial"/>
              <a:sym typeface="Arial"/>
            </a:endParaRPr>
          </a:p>
        </p:txBody>
      </p:sp>
      <p:sp>
        <p:nvSpPr>
          <p:cNvPr id="166" name="Google Shape;166;p18"/>
          <p:cNvSpPr txBox="1">
            <a:spLocks noGrp="1"/>
          </p:cNvSpPr>
          <p:nvPr>
            <p:ph type="title"/>
          </p:nvPr>
        </p:nvSpPr>
        <p:spPr>
          <a:xfrm>
            <a:off x="439350" y="77925"/>
            <a:ext cx="8033100" cy="880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003C71"/>
                </a:solidFill>
                <a:latin typeface="Arial"/>
                <a:ea typeface="Arial"/>
                <a:cs typeface="Arial"/>
                <a:sym typeface="Arial"/>
              </a:defRPr>
            </a:lvl9pPr>
          </a:lstStyle>
          <a:p>
            <a:endParaRPr/>
          </a:p>
        </p:txBody>
      </p:sp>
      <p:cxnSp>
        <p:nvCxnSpPr>
          <p:cNvPr id="167" name="Google Shape;167;p18"/>
          <p:cNvCxnSpPr/>
          <p:nvPr/>
        </p:nvCxnSpPr>
        <p:spPr>
          <a:xfrm>
            <a:off x="554700" y="904682"/>
            <a:ext cx="7230000" cy="0"/>
          </a:xfrm>
          <a:prstGeom prst="straightConnector1">
            <a:avLst/>
          </a:prstGeom>
          <a:noFill/>
          <a:ln w="19050" cap="flat" cmpd="sng">
            <a:solidFill>
              <a:srgbClr val="000000"/>
            </a:solidFill>
            <a:prstDash val="solid"/>
            <a:round/>
            <a:headEnd type="none" w="sm" len="sm"/>
            <a:tailEnd type="none" w="sm" len="sm"/>
          </a:ln>
        </p:spPr>
      </p:cxnSp>
      <p:sp>
        <p:nvSpPr>
          <p:cNvPr id="168" name="Google Shape;168;p18"/>
          <p:cNvSpPr txBox="1">
            <a:spLocks noGrp="1"/>
          </p:cNvSpPr>
          <p:nvPr>
            <p:ph type="subTitle" idx="2"/>
          </p:nvPr>
        </p:nvSpPr>
        <p:spPr>
          <a:xfrm>
            <a:off x="439350" y="870825"/>
            <a:ext cx="8033100" cy="39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400" b="1" i="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2400" b="1" i="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2400" b="1" i="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2400" b="1" i="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2400" b="1" i="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2400" b="1" i="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2400" b="1" i="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2400" b="1" i="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ullets - DARK ON LIGHT 1">
  <p:cSld name="TITLE_AND_BODY_1_2">
    <p:bg>
      <p:bgPr>
        <a:solidFill>
          <a:srgbClr val="FFFFFF"/>
        </a:solidFill>
        <a:effectLst/>
      </p:bgPr>
    </p:bg>
    <p:spTree>
      <p:nvGrpSpPr>
        <p:cNvPr id="1" name="Shape 169"/>
        <p:cNvGrpSpPr/>
        <p:nvPr/>
      </p:nvGrpSpPr>
      <p:grpSpPr>
        <a:xfrm>
          <a:off x="0" y="0"/>
          <a:ext cx="0" cy="0"/>
          <a:chOff x="0" y="0"/>
          <a:chExt cx="0" cy="0"/>
        </a:xfrm>
      </p:grpSpPr>
      <p:sp>
        <p:nvSpPr>
          <p:cNvPr id="170" name="Google Shape;170;p19"/>
          <p:cNvSpPr/>
          <p:nvPr/>
        </p:nvSpPr>
        <p:spPr>
          <a:xfrm>
            <a:off x="8855775" y="-11175"/>
            <a:ext cx="310500" cy="51690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 name="Google Shape;171;p19"/>
          <p:cNvSpPr txBox="1">
            <a:spLocks noGrp="1"/>
          </p:cNvSpPr>
          <p:nvPr>
            <p:ph type="sldNum" idx="12"/>
          </p:nvPr>
        </p:nvSpPr>
        <p:spPr>
          <a:xfrm>
            <a:off x="8091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72" name="Google Shape;172;p19"/>
          <p:cNvSpPr txBox="1">
            <a:spLocks noGrp="1"/>
          </p:cNvSpPr>
          <p:nvPr>
            <p:ph type="body" idx="1"/>
          </p:nvPr>
        </p:nvSpPr>
        <p:spPr>
          <a:xfrm>
            <a:off x="357800" y="1604050"/>
            <a:ext cx="7652100" cy="17079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579BD"/>
              </a:buClr>
              <a:buSzPts val="2200"/>
              <a:buFont typeface="Arial"/>
              <a:buChar char="●"/>
              <a:defRPr sz="2200" b="1">
                <a:solidFill>
                  <a:srgbClr val="003C71"/>
                </a:solidFill>
                <a:latin typeface="Arial"/>
                <a:ea typeface="Arial"/>
                <a:cs typeface="Arial"/>
                <a:sym typeface="Arial"/>
              </a:defRPr>
            </a:lvl1pPr>
            <a:lvl2pPr marL="914400" lvl="1" indent="-368300" algn="l">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2pPr>
            <a:lvl3pPr marL="1371600" lvl="2" indent="-368300" algn="l">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3pPr>
            <a:lvl4pPr marL="1828800" lvl="3" indent="-368300" algn="l">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4pPr>
            <a:lvl5pPr marL="2286000" lvl="4" indent="-368300" algn="l">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5pPr>
            <a:lvl6pPr marL="2743200" lvl="5" indent="-368300" algn="l">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6pPr>
            <a:lvl7pPr marL="3200400" lvl="6" indent="-368300" algn="l">
              <a:lnSpc>
                <a:spcPct val="100000"/>
              </a:lnSpc>
              <a:spcBef>
                <a:spcPts val="800"/>
              </a:spcBef>
              <a:spcAft>
                <a:spcPts val="0"/>
              </a:spcAft>
              <a:buClr>
                <a:srgbClr val="0579BD"/>
              </a:buClr>
              <a:buSzPts val="2200"/>
              <a:buFont typeface="Arial"/>
              <a:buChar char="●"/>
              <a:defRPr sz="2200" b="1">
                <a:solidFill>
                  <a:srgbClr val="003C71"/>
                </a:solidFill>
                <a:latin typeface="Arial"/>
                <a:ea typeface="Arial"/>
                <a:cs typeface="Arial"/>
                <a:sym typeface="Arial"/>
              </a:defRPr>
            </a:lvl7pPr>
            <a:lvl8pPr marL="3657600" lvl="7" indent="-368300" algn="l">
              <a:lnSpc>
                <a:spcPct val="100000"/>
              </a:lnSpc>
              <a:spcBef>
                <a:spcPts val="800"/>
              </a:spcBef>
              <a:spcAft>
                <a:spcPts val="0"/>
              </a:spcAft>
              <a:buClr>
                <a:srgbClr val="00A6FB"/>
              </a:buClr>
              <a:buSzPts val="2200"/>
              <a:buFont typeface="Arial"/>
              <a:buChar char="○"/>
              <a:defRPr sz="2200" b="1">
                <a:solidFill>
                  <a:srgbClr val="003C71"/>
                </a:solidFill>
                <a:latin typeface="Arial"/>
                <a:ea typeface="Arial"/>
                <a:cs typeface="Arial"/>
                <a:sym typeface="Arial"/>
              </a:defRPr>
            </a:lvl8pPr>
            <a:lvl9pPr marL="4114800" lvl="8" indent="-368300" algn="l">
              <a:lnSpc>
                <a:spcPct val="100000"/>
              </a:lnSpc>
              <a:spcBef>
                <a:spcPts val="800"/>
              </a:spcBef>
              <a:spcAft>
                <a:spcPts val="800"/>
              </a:spcAft>
              <a:buClr>
                <a:srgbClr val="0579BD"/>
              </a:buClr>
              <a:buSzPts val="2200"/>
              <a:buFont typeface="Arial"/>
              <a:buChar char="■"/>
              <a:defRPr sz="2200" b="1">
                <a:solidFill>
                  <a:srgbClr val="003C71"/>
                </a:solidFill>
                <a:latin typeface="Arial"/>
                <a:ea typeface="Arial"/>
                <a:cs typeface="Arial"/>
                <a:sym typeface="Arial"/>
              </a:defRPr>
            </a:lvl9pPr>
          </a:lstStyle>
          <a:p>
            <a:endParaRPr/>
          </a:p>
        </p:txBody>
      </p:sp>
      <p:cxnSp>
        <p:nvCxnSpPr>
          <p:cNvPr id="173" name="Google Shape;173;p19"/>
          <p:cNvCxnSpPr/>
          <p:nvPr/>
        </p:nvCxnSpPr>
        <p:spPr>
          <a:xfrm>
            <a:off x="8780225" y="0"/>
            <a:ext cx="0" cy="5148000"/>
          </a:xfrm>
          <a:prstGeom prst="straightConnector1">
            <a:avLst/>
          </a:prstGeom>
          <a:noFill/>
          <a:ln w="76200" cap="flat" cmpd="sng">
            <a:solidFill>
              <a:srgbClr val="0579BD"/>
            </a:solidFill>
            <a:prstDash val="solid"/>
            <a:round/>
            <a:headEnd type="none" w="sm" len="sm"/>
            <a:tailEnd type="none" w="sm" len="sm"/>
          </a:ln>
        </p:spPr>
      </p:cxnSp>
      <p:cxnSp>
        <p:nvCxnSpPr>
          <p:cNvPr id="174" name="Google Shape;174;p19"/>
          <p:cNvCxnSpPr/>
          <p:nvPr/>
        </p:nvCxnSpPr>
        <p:spPr>
          <a:xfrm>
            <a:off x="8698721" y="0"/>
            <a:ext cx="0" cy="5148000"/>
          </a:xfrm>
          <a:prstGeom prst="straightConnector1">
            <a:avLst/>
          </a:prstGeom>
          <a:noFill/>
          <a:ln w="28575" cap="flat" cmpd="sng">
            <a:solidFill>
              <a:srgbClr val="0579BD"/>
            </a:solidFill>
            <a:prstDash val="solid"/>
            <a:round/>
            <a:headEnd type="none" w="sm" len="sm"/>
            <a:tailEnd type="none" w="sm" len="sm"/>
          </a:ln>
        </p:spPr>
      </p:cxnSp>
      <p:sp>
        <p:nvSpPr>
          <p:cNvPr id="175" name="Google Shape;175;p19" title="Vertical blue banner with GSA OGP title"/>
          <p:cNvSpPr txBox="1"/>
          <p:nvPr/>
        </p:nvSpPr>
        <p:spPr>
          <a:xfrm rot="5400000">
            <a:off x="6444323" y="2277113"/>
            <a:ext cx="5143500" cy="576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 sz="1100" b="1" i="0" u="none" strike="noStrike" cap="none">
                <a:solidFill>
                  <a:srgbClr val="FFFFFF"/>
                </a:solidFill>
                <a:latin typeface="Arial"/>
                <a:ea typeface="Arial"/>
                <a:cs typeface="Arial"/>
                <a:sym typeface="Arial"/>
              </a:rPr>
              <a:t>G S A     O F F I C E    O F    G O V E R N M E N T - W I D E     P O L I C Y </a:t>
            </a:r>
            <a:endParaRPr sz="1100" b="1" i="0" u="none" strike="noStrike" cap="none">
              <a:solidFill>
                <a:srgbClr val="FFFFFF"/>
              </a:solidFill>
              <a:latin typeface="Arial"/>
              <a:ea typeface="Arial"/>
              <a:cs typeface="Arial"/>
              <a:sym typeface="Arial"/>
            </a:endParaRPr>
          </a:p>
        </p:txBody>
      </p:sp>
      <p:sp>
        <p:nvSpPr>
          <p:cNvPr id="176" name="Google Shape;176;p19"/>
          <p:cNvSpPr txBox="1">
            <a:spLocks noGrp="1"/>
          </p:cNvSpPr>
          <p:nvPr>
            <p:ph type="title"/>
          </p:nvPr>
        </p:nvSpPr>
        <p:spPr>
          <a:xfrm>
            <a:off x="439350" y="77925"/>
            <a:ext cx="8033100" cy="880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003C71"/>
                </a:solidFill>
                <a:latin typeface="Arial"/>
                <a:ea typeface="Arial"/>
                <a:cs typeface="Arial"/>
                <a:sym typeface="Arial"/>
              </a:defRPr>
            </a:lvl9pPr>
          </a:lstStyle>
          <a:p>
            <a:endParaRPr/>
          </a:p>
        </p:txBody>
      </p:sp>
      <p:cxnSp>
        <p:nvCxnSpPr>
          <p:cNvPr id="177" name="Google Shape;177;p19"/>
          <p:cNvCxnSpPr/>
          <p:nvPr/>
        </p:nvCxnSpPr>
        <p:spPr>
          <a:xfrm>
            <a:off x="554700" y="904682"/>
            <a:ext cx="7230000" cy="0"/>
          </a:xfrm>
          <a:prstGeom prst="straightConnector1">
            <a:avLst/>
          </a:prstGeom>
          <a:noFill/>
          <a:ln w="19050" cap="flat" cmpd="sng">
            <a:solidFill>
              <a:srgbClr val="000000"/>
            </a:solidFill>
            <a:prstDash val="solid"/>
            <a:round/>
            <a:headEnd type="none" w="sm" len="sm"/>
            <a:tailEnd type="none" w="sm" len="sm"/>
          </a:ln>
        </p:spPr>
      </p:cxnSp>
      <p:sp>
        <p:nvSpPr>
          <p:cNvPr id="178" name="Google Shape;178;p19"/>
          <p:cNvSpPr txBox="1">
            <a:spLocks noGrp="1"/>
          </p:cNvSpPr>
          <p:nvPr>
            <p:ph type="subTitle" idx="2"/>
          </p:nvPr>
        </p:nvSpPr>
        <p:spPr>
          <a:xfrm>
            <a:off x="439350" y="870825"/>
            <a:ext cx="8033100" cy="39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400" b="1" i="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2400" b="1" i="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2400" b="1" i="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2400" b="1" i="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2400" b="1" i="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2400" b="1" i="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2400" b="1" i="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2400" b="1" i="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179"/>
        <p:cNvGrpSpPr/>
        <p:nvPr/>
      </p:nvGrpSpPr>
      <p:grpSpPr>
        <a:xfrm>
          <a:off x="0" y="0"/>
          <a:ext cx="0" cy="0"/>
          <a:chOff x="0" y="0"/>
          <a:chExt cx="0" cy="0"/>
        </a:xfrm>
      </p:grpSpPr>
      <p:pic>
        <p:nvPicPr>
          <p:cNvPr id="180" name="Google Shape;180;p20"/>
          <p:cNvPicPr preferRelativeResize="0"/>
          <p:nvPr/>
        </p:nvPicPr>
        <p:blipFill rotWithShape="1">
          <a:blip r:embed="rId2">
            <a:alphaModFix/>
          </a:blip>
          <a:srcRect t="10" b="-10"/>
          <a:stretch/>
        </p:blipFill>
        <p:spPr>
          <a:xfrm>
            <a:off x="-1" y="-1"/>
            <a:ext cx="9144003" cy="5143501"/>
          </a:xfrm>
          <a:prstGeom prst="rect">
            <a:avLst/>
          </a:prstGeom>
          <a:noFill/>
          <a:ln>
            <a:noFill/>
          </a:ln>
        </p:spPr>
      </p:pic>
      <p:sp>
        <p:nvSpPr>
          <p:cNvPr id="181" name="Google Shape;181;p20"/>
          <p:cNvSpPr txBox="1">
            <a:spLocks noGrp="1"/>
          </p:cNvSpPr>
          <p:nvPr>
            <p:ph type="ctrTitle"/>
          </p:nvPr>
        </p:nvSpPr>
        <p:spPr>
          <a:xfrm>
            <a:off x="3779055" y="397625"/>
            <a:ext cx="4980000" cy="1331100"/>
          </a:xfrm>
          <a:prstGeom prst="rect">
            <a:avLst/>
          </a:prstGeom>
        </p:spPr>
        <p:txBody>
          <a:bodyPr spcFirstLastPara="1" wrap="square" lIns="0" tIns="0" rIns="0" bIns="0" anchor="b" anchorCtr="0">
            <a:noAutofit/>
          </a:bodyPr>
          <a:lstStyle>
            <a:lvl1pPr lvl="0">
              <a:spcBef>
                <a:spcPts val="0"/>
              </a:spcBef>
              <a:spcAft>
                <a:spcPts val="0"/>
              </a:spcAft>
              <a:buClr>
                <a:schemeClr val="lt1"/>
              </a:buClr>
              <a:buSzPts val="4500"/>
              <a:buNone/>
              <a:defRPr sz="4500">
                <a:solidFill>
                  <a:schemeClr val="lt1"/>
                </a:solidFill>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82" name="Google Shape;182;p20"/>
          <p:cNvSpPr txBox="1">
            <a:spLocks noGrp="1"/>
          </p:cNvSpPr>
          <p:nvPr>
            <p:ph type="body" idx="1"/>
          </p:nvPr>
        </p:nvSpPr>
        <p:spPr>
          <a:xfrm>
            <a:off x="3779180" y="1738627"/>
            <a:ext cx="4980000" cy="386100"/>
          </a:xfrm>
          <a:prstGeom prst="rect">
            <a:avLst/>
          </a:prstGeom>
        </p:spPr>
        <p:txBody>
          <a:bodyPr spcFirstLastPara="1" wrap="square" lIns="0" tIns="0" rIns="0" bIns="0" anchor="t" anchorCtr="0">
            <a:noAutofit/>
          </a:bodyPr>
          <a:lstStyle>
            <a:lvl1pPr marL="457200" lvl="0" indent="-342900">
              <a:lnSpc>
                <a:spcPct val="100000"/>
              </a:lnSpc>
              <a:spcBef>
                <a:spcPts val="0"/>
              </a:spcBef>
              <a:spcAft>
                <a:spcPts val="0"/>
              </a:spcAft>
              <a:buClr>
                <a:schemeClr val="lt1"/>
              </a:buClr>
              <a:buSzPts val="1800"/>
              <a:buChar char="●"/>
              <a:defRPr>
                <a:solidFill>
                  <a:schemeClr val="lt1"/>
                </a:solidFill>
              </a:defRPr>
            </a:lvl1pPr>
            <a:lvl2pPr marL="914400" lvl="1" indent="-317500">
              <a:lnSpc>
                <a:spcPct val="100000"/>
              </a:lnSpc>
              <a:spcBef>
                <a:spcPts val="0"/>
              </a:spcBef>
              <a:spcAft>
                <a:spcPts val="0"/>
              </a:spcAft>
              <a:buClr>
                <a:schemeClr val="lt1"/>
              </a:buClr>
              <a:buSzPts val="1400"/>
              <a:buChar char="○"/>
              <a:defRPr>
                <a:solidFill>
                  <a:schemeClr val="lt1"/>
                </a:solidFill>
              </a:defRPr>
            </a:lvl2pPr>
            <a:lvl3pPr marL="1371600" lvl="2" indent="-317500">
              <a:lnSpc>
                <a:spcPct val="100000"/>
              </a:lnSpc>
              <a:spcBef>
                <a:spcPts val="0"/>
              </a:spcBef>
              <a:spcAft>
                <a:spcPts val="0"/>
              </a:spcAft>
              <a:buClr>
                <a:schemeClr val="lt1"/>
              </a:buClr>
              <a:buSzPts val="1400"/>
              <a:buChar char="■"/>
              <a:defRPr>
                <a:solidFill>
                  <a:schemeClr val="lt1"/>
                </a:solidFill>
              </a:defRPr>
            </a:lvl3pPr>
            <a:lvl4pPr marL="1828800" lvl="3" indent="-317500">
              <a:lnSpc>
                <a:spcPct val="100000"/>
              </a:lnSpc>
              <a:spcBef>
                <a:spcPts val="0"/>
              </a:spcBef>
              <a:spcAft>
                <a:spcPts val="0"/>
              </a:spcAft>
              <a:buClr>
                <a:schemeClr val="lt1"/>
              </a:buClr>
              <a:buSzPts val="1400"/>
              <a:buChar char="●"/>
              <a:defRPr>
                <a:solidFill>
                  <a:schemeClr val="lt1"/>
                </a:solidFill>
              </a:defRPr>
            </a:lvl4pPr>
            <a:lvl5pPr marL="2286000" lvl="4" indent="-317500">
              <a:lnSpc>
                <a:spcPct val="100000"/>
              </a:lnSpc>
              <a:spcBef>
                <a:spcPts val="0"/>
              </a:spcBef>
              <a:spcAft>
                <a:spcPts val="0"/>
              </a:spcAft>
              <a:buClr>
                <a:schemeClr val="lt1"/>
              </a:buClr>
              <a:buSzPts val="1400"/>
              <a:buChar char="○"/>
              <a:defRPr>
                <a:solidFill>
                  <a:schemeClr val="lt1"/>
                </a:solidFill>
              </a:defRPr>
            </a:lvl5pPr>
            <a:lvl6pPr marL="2743200" lvl="5" indent="-317500">
              <a:lnSpc>
                <a:spcPct val="100000"/>
              </a:lnSpc>
              <a:spcBef>
                <a:spcPts val="0"/>
              </a:spcBef>
              <a:spcAft>
                <a:spcPts val="0"/>
              </a:spcAft>
              <a:buClr>
                <a:schemeClr val="lt1"/>
              </a:buClr>
              <a:buSzPts val="1400"/>
              <a:buChar char="■"/>
              <a:defRPr>
                <a:solidFill>
                  <a:schemeClr val="lt1"/>
                </a:solidFill>
              </a:defRPr>
            </a:lvl6pPr>
            <a:lvl7pPr marL="3200400" lvl="6" indent="-317500">
              <a:lnSpc>
                <a:spcPct val="100000"/>
              </a:lnSpc>
              <a:spcBef>
                <a:spcPts val="0"/>
              </a:spcBef>
              <a:spcAft>
                <a:spcPts val="0"/>
              </a:spcAft>
              <a:buClr>
                <a:schemeClr val="lt1"/>
              </a:buClr>
              <a:buSzPts val="1400"/>
              <a:buChar char="●"/>
              <a:defRPr>
                <a:solidFill>
                  <a:schemeClr val="lt1"/>
                </a:solidFill>
              </a:defRPr>
            </a:lvl7pPr>
            <a:lvl8pPr marL="3657600" lvl="7" indent="-317500">
              <a:lnSpc>
                <a:spcPct val="100000"/>
              </a:lnSpc>
              <a:spcBef>
                <a:spcPts val="0"/>
              </a:spcBef>
              <a:spcAft>
                <a:spcPts val="0"/>
              </a:spcAft>
              <a:buClr>
                <a:schemeClr val="lt1"/>
              </a:buClr>
              <a:buSzPts val="1400"/>
              <a:buChar char="○"/>
              <a:defRPr>
                <a:solidFill>
                  <a:schemeClr val="lt1"/>
                </a:solidFill>
              </a:defRPr>
            </a:lvl8pPr>
            <a:lvl9pPr marL="4114800" lvl="8" indent="-317500">
              <a:lnSpc>
                <a:spcPct val="100000"/>
              </a:lnSpc>
              <a:spcBef>
                <a:spcPts val="0"/>
              </a:spcBef>
              <a:spcAft>
                <a:spcPts val="0"/>
              </a:spcAft>
              <a:buClr>
                <a:schemeClr val="lt1"/>
              </a:buClr>
              <a:buSzPts val="1400"/>
              <a:buChar char="■"/>
              <a:defRPr>
                <a:solidFill>
                  <a:schemeClr val="lt1"/>
                </a:solidFill>
              </a:defRPr>
            </a:lvl9pPr>
          </a:lstStyle>
          <a:p>
            <a:endParaRPr/>
          </a:p>
        </p:txBody>
      </p:sp>
      <p:cxnSp>
        <p:nvCxnSpPr>
          <p:cNvPr id="183" name="Google Shape;183;p20"/>
          <p:cNvCxnSpPr/>
          <p:nvPr/>
        </p:nvCxnSpPr>
        <p:spPr>
          <a:xfrm>
            <a:off x="3774637" y="2374309"/>
            <a:ext cx="4771200" cy="0"/>
          </a:xfrm>
          <a:prstGeom prst="straightConnector1">
            <a:avLst/>
          </a:prstGeom>
          <a:noFill/>
          <a:ln w="9525" cap="flat" cmpd="sng">
            <a:solidFill>
              <a:schemeClr val="accent5"/>
            </a:solidFill>
            <a:prstDash val="solid"/>
            <a:round/>
            <a:headEnd type="none" w="med" len="med"/>
            <a:tailEnd type="none" w="med" len="med"/>
          </a:ln>
        </p:spPr>
      </p:cxnSp>
      <p:sp>
        <p:nvSpPr>
          <p:cNvPr id="184" name="Google Shape;184;p20"/>
          <p:cNvSpPr txBox="1">
            <a:spLocks noGrp="1"/>
          </p:cNvSpPr>
          <p:nvPr>
            <p:ph type="subTitle" idx="2"/>
          </p:nvPr>
        </p:nvSpPr>
        <p:spPr>
          <a:xfrm>
            <a:off x="3779055" y="2527625"/>
            <a:ext cx="4980000" cy="792600"/>
          </a:xfrm>
          <a:prstGeom prst="rect">
            <a:avLst/>
          </a:prstGeom>
        </p:spPr>
        <p:txBody>
          <a:bodyPr spcFirstLastPara="1" wrap="square" lIns="0" tIns="0" rIns="0" bIns="0" anchor="t" anchorCtr="0">
            <a:noAutofit/>
          </a:bodyPr>
          <a:lstStyle>
            <a:lvl1pPr lvl="0">
              <a:lnSpc>
                <a:spcPct val="100000"/>
              </a:lnSpc>
              <a:spcBef>
                <a:spcPts val="0"/>
              </a:spcBef>
              <a:spcAft>
                <a:spcPts val="0"/>
              </a:spcAft>
              <a:buClr>
                <a:schemeClr val="lt1"/>
              </a:buClr>
              <a:buSzPts val="2800"/>
              <a:buNone/>
              <a:defRPr sz="28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85" name="Google Shape;185;p20"/>
          <p:cNvPicPr preferRelativeResize="0"/>
          <p:nvPr/>
        </p:nvPicPr>
        <p:blipFill>
          <a:blip r:embed="rId3">
            <a:alphaModFix/>
          </a:blip>
          <a:stretch>
            <a:fillRect/>
          </a:stretch>
        </p:blipFill>
        <p:spPr>
          <a:xfrm>
            <a:off x="3774620" y="4325327"/>
            <a:ext cx="500372" cy="451752"/>
          </a:xfrm>
          <a:prstGeom prst="rect">
            <a:avLst/>
          </a:prstGeom>
          <a:noFill/>
          <a:ln>
            <a:noFill/>
          </a:ln>
        </p:spPr>
      </p:pic>
      <p:sp>
        <p:nvSpPr>
          <p:cNvPr id="186" name="Google Shape;186;p20"/>
          <p:cNvSpPr txBox="1"/>
          <p:nvPr/>
        </p:nvSpPr>
        <p:spPr>
          <a:xfrm>
            <a:off x="4453950" y="4594079"/>
            <a:ext cx="4092000" cy="1830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r>
              <a:rPr lang="en" sz="1100">
                <a:solidFill>
                  <a:schemeClr val="lt1"/>
                </a:solidFill>
                <a:latin typeface="Public Sans"/>
                <a:ea typeface="Public Sans"/>
                <a:cs typeface="Public Sans"/>
                <a:sym typeface="Public Sans"/>
              </a:rPr>
              <a:t>Office of Government-wide Policy </a:t>
            </a:r>
            <a:r>
              <a:rPr lang="en" sz="1100" b="1">
                <a:solidFill>
                  <a:schemeClr val="lt1"/>
                </a:solidFill>
                <a:latin typeface="Public Sans"/>
                <a:ea typeface="Public Sans"/>
                <a:cs typeface="Public Sans"/>
                <a:sym typeface="Public Sans"/>
              </a:rPr>
              <a:t>|</a:t>
            </a:r>
            <a:r>
              <a:rPr lang="en" sz="1100">
                <a:solidFill>
                  <a:schemeClr val="lt1"/>
                </a:solidFill>
                <a:latin typeface="Public Sans"/>
                <a:ea typeface="Public Sans"/>
                <a:cs typeface="Public Sans"/>
                <a:sym typeface="Public Sans"/>
              </a:rPr>
              <a:t> Office of Technology Policy</a:t>
            </a:r>
            <a:endParaRPr sz="1100">
              <a:solidFill>
                <a:schemeClr val="lt1"/>
              </a:solidFill>
              <a:latin typeface="Public Sans"/>
              <a:ea typeface="Public Sans"/>
              <a:cs typeface="Public Sans"/>
              <a:sym typeface="Public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divider" type="secHead">
  <p:cSld name="SECTION_HEADER">
    <p:bg>
      <p:bgPr>
        <a:solidFill>
          <a:srgbClr val="01284B"/>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311700" y="1384100"/>
            <a:ext cx="8520600" cy="2375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1"/>
        <p:cNvGrpSpPr/>
        <p:nvPr/>
      </p:nvGrpSpPr>
      <p:grpSpPr>
        <a:xfrm>
          <a:off x="0" y="0"/>
          <a:ext cx="0" cy="0"/>
          <a:chOff x="0" y="0"/>
          <a:chExt cx="0" cy="0"/>
        </a:xfrm>
      </p:grpSpPr>
      <p:pic>
        <p:nvPicPr>
          <p:cNvPr id="192" name="Google Shape;192;p22"/>
          <p:cNvPicPr preferRelativeResize="0"/>
          <p:nvPr/>
        </p:nvPicPr>
        <p:blipFill rotWithShape="1">
          <a:blip r:embed="rId2">
            <a:alphaModFix/>
          </a:blip>
          <a:srcRect t="13" b="-33328"/>
          <a:stretch/>
        </p:blipFill>
        <p:spPr>
          <a:xfrm>
            <a:off x="-1" y="1285874"/>
            <a:ext cx="9144003" cy="5143501"/>
          </a:xfrm>
          <a:prstGeom prst="rect">
            <a:avLst/>
          </a:prstGeom>
          <a:noFill/>
          <a:ln>
            <a:noFill/>
          </a:ln>
        </p:spPr>
      </p:pic>
      <p:sp>
        <p:nvSpPr>
          <p:cNvPr id="193" name="Google Shape;193;p22"/>
          <p:cNvSpPr txBox="1">
            <a:spLocks noGrp="1"/>
          </p:cNvSpPr>
          <p:nvPr>
            <p:ph type="ctrTitle"/>
          </p:nvPr>
        </p:nvSpPr>
        <p:spPr>
          <a:xfrm>
            <a:off x="3779055" y="1285875"/>
            <a:ext cx="4980000" cy="1331100"/>
          </a:xfrm>
          <a:prstGeom prst="rect">
            <a:avLst/>
          </a:prstGeom>
        </p:spPr>
        <p:txBody>
          <a:bodyPr spcFirstLastPara="1" wrap="square" lIns="0" tIns="0" rIns="0" bIns="0" anchor="b" anchorCtr="0">
            <a:noAutofit/>
          </a:bodyPr>
          <a:lstStyle>
            <a:lvl1pPr lvl="0">
              <a:spcBef>
                <a:spcPts val="0"/>
              </a:spcBef>
              <a:spcAft>
                <a:spcPts val="0"/>
              </a:spcAft>
              <a:buClr>
                <a:schemeClr val="lt1"/>
              </a:buClr>
              <a:buSzPts val="3400"/>
              <a:buNone/>
              <a:defRPr sz="3400">
                <a:solidFill>
                  <a:schemeClr val="lt1"/>
                </a:solidFill>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cxnSp>
        <p:nvCxnSpPr>
          <p:cNvPr id="194" name="Google Shape;194;p22"/>
          <p:cNvCxnSpPr/>
          <p:nvPr/>
        </p:nvCxnSpPr>
        <p:spPr>
          <a:xfrm>
            <a:off x="3774637" y="2755309"/>
            <a:ext cx="4771200" cy="0"/>
          </a:xfrm>
          <a:prstGeom prst="straightConnector1">
            <a:avLst/>
          </a:prstGeom>
          <a:noFill/>
          <a:ln w="9525" cap="flat" cmpd="sng">
            <a:solidFill>
              <a:schemeClr val="accent5"/>
            </a:solidFill>
            <a:prstDash val="solid"/>
            <a:round/>
            <a:headEnd type="none" w="med" len="med"/>
            <a:tailEnd type="none" w="med" len="med"/>
          </a:ln>
        </p:spPr>
      </p:cxnSp>
      <p:sp>
        <p:nvSpPr>
          <p:cNvPr id="195" name="Google Shape;195;p22"/>
          <p:cNvSpPr txBox="1">
            <a:spLocks noGrp="1"/>
          </p:cNvSpPr>
          <p:nvPr>
            <p:ph type="subTitle" idx="1"/>
          </p:nvPr>
        </p:nvSpPr>
        <p:spPr>
          <a:xfrm>
            <a:off x="3779051" y="2527625"/>
            <a:ext cx="3648000" cy="792600"/>
          </a:xfrm>
          <a:prstGeom prst="rect">
            <a:avLst/>
          </a:prstGeom>
        </p:spPr>
        <p:txBody>
          <a:bodyPr spcFirstLastPara="1" wrap="square" lIns="0" tIns="0" rIns="0" bIns="0" anchor="t" anchorCtr="0">
            <a:noAutofit/>
          </a:bodyPr>
          <a:lstStyle>
            <a:lvl1pPr lvl="0">
              <a:lnSpc>
                <a:spcPct val="100000"/>
              </a:lnSpc>
              <a:spcBef>
                <a:spcPts val="0"/>
              </a:spcBef>
              <a:spcAft>
                <a:spcPts val="0"/>
              </a:spcAft>
              <a:buClr>
                <a:schemeClr val="lt1"/>
              </a:buClr>
              <a:buSzPts val="2800"/>
              <a:buNone/>
              <a:defRPr sz="28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96" name="Google Shape;196;p22"/>
          <p:cNvSpPr txBox="1"/>
          <p:nvPr/>
        </p:nvSpPr>
        <p:spPr>
          <a:xfrm>
            <a:off x="4419600" y="788687"/>
            <a:ext cx="4038600" cy="1707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r>
              <a:rPr lang="en" sz="1200" b="1" i="0" u="none" strike="noStrike" cap="none">
                <a:solidFill>
                  <a:srgbClr val="808080"/>
                </a:solidFill>
                <a:latin typeface="Arial"/>
                <a:ea typeface="Arial"/>
                <a:cs typeface="Arial"/>
                <a:sym typeface="Arial"/>
              </a:rPr>
              <a:t>U.S. General Services Administration</a:t>
            </a:r>
            <a:endParaRPr/>
          </a:p>
        </p:txBody>
      </p:sp>
      <p:pic>
        <p:nvPicPr>
          <p:cNvPr id="197" name="Google Shape;197;p22"/>
          <p:cNvPicPr preferRelativeResize="0"/>
          <p:nvPr/>
        </p:nvPicPr>
        <p:blipFill>
          <a:blip r:embed="rId3">
            <a:alphaModFix/>
          </a:blip>
          <a:stretch>
            <a:fillRect/>
          </a:stretch>
        </p:blipFill>
        <p:spPr>
          <a:xfrm>
            <a:off x="635175" y="330973"/>
            <a:ext cx="696150" cy="628400"/>
          </a:xfrm>
          <a:prstGeom prst="rect">
            <a:avLst/>
          </a:prstGeom>
          <a:noFill/>
          <a:ln>
            <a:noFill/>
          </a:ln>
        </p:spPr>
      </p:pic>
      <p:sp>
        <p:nvSpPr>
          <p:cNvPr id="198" name="Google Shape;198;p22"/>
          <p:cNvSpPr txBox="1"/>
          <p:nvPr/>
        </p:nvSpPr>
        <p:spPr>
          <a:xfrm>
            <a:off x="4152625" y="4551225"/>
            <a:ext cx="4393200" cy="3540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100">
                <a:solidFill>
                  <a:schemeClr val="lt1"/>
                </a:solidFill>
                <a:latin typeface="Public Sans"/>
                <a:ea typeface="Public Sans"/>
                <a:cs typeface="Public Sans"/>
                <a:sym typeface="Public Sans"/>
              </a:rPr>
              <a:t>Office of Government-wide Policy </a:t>
            </a:r>
            <a:r>
              <a:rPr lang="en" sz="1100" b="1">
                <a:solidFill>
                  <a:schemeClr val="lt1"/>
                </a:solidFill>
                <a:latin typeface="Public Sans"/>
                <a:ea typeface="Public Sans"/>
                <a:cs typeface="Public Sans"/>
                <a:sym typeface="Public Sans"/>
              </a:rPr>
              <a:t>|</a:t>
            </a:r>
            <a:r>
              <a:rPr lang="en" sz="1100">
                <a:solidFill>
                  <a:schemeClr val="lt1"/>
                </a:solidFill>
                <a:latin typeface="Public Sans"/>
                <a:ea typeface="Public Sans"/>
                <a:cs typeface="Public Sans"/>
                <a:sym typeface="Public Sans"/>
              </a:rPr>
              <a:t> Office of Technology Policy</a:t>
            </a:r>
            <a:endParaRPr sz="1100">
              <a:solidFill>
                <a:schemeClr val="lt1"/>
              </a:solidFill>
              <a:latin typeface="Public Sans"/>
              <a:ea typeface="Public Sans"/>
              <a:cs typeface="Public Sans"/>
              <a:sym typeface="Public Sans"/>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5328">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divider" type="secHead">
  <p:cSld name="SECTION_HEADER">
    <p:bg>
      <p:bgPr>
        <a:solidFill>
          <a:schemeClr val="dk2"/>
        </a:solidFill>
        <a:effectLst/>
      </p:bgPr>
    </p:bg>
    <p:spTree>
      <p:nvGrpSpPr>
        <p:cNvPr id="1" name="Shape 199"/>
        <p:cNvGrpSpPr/>
        <p:nvPr/>
      </p:nvGrpSpPr>
      <p:grpSpPr>
        <a:xfrm>
          <a:off x="0" y="0"/>
          <a:ext cx="0" cy="0"/>
          <a:chOff x="0" y="0"/>
          <a:chExt cx="0" cy="0"/>
        </a:xfrm>
      </p:grpSpPr>
      <p:sp>
        <p:nvSpPr>
          <p:cNvPr id="200" name="Google Shape;200;p23"/>
          <p:cNvSpPr txBox="1">
            <a:spLocks noGrp="1"/>
          </p:cNvSpPr>
          <p:nvPr>
            <p:ph type="title"/>
          </p:nvPr>
        </p:nvSpPr>
        <p:spPr>
          <a:xfrm>
            <a:off x="311700" y="1384100"/>
            <a:ext cx="8520600" cy="2375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1" name="Google Shape;201;p23"/>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content blocks" type="tx">
  <p:cSld name="TITLE_AND_BODY">
    <p:spTree>
      <p:nvGrpSpPr>
        <p:cNvPr id="1" name="Shape 202"/>
        <p:cNvGrpSpPr/>
        <p:nvPr/>
      </p:nvGrpSpPr>
      <p:grpSpPr>
        <a:xfrm>
          <a:off x="0" y="0"/>
          <a:ext cx="0" cy="0"/>
          <a:chOff x="0" y="0"/>
          <a:chExt cx="0" cy="0"/>
        </a:xfrm>
      </p:grpSpPr>
      <p:pic>
        <p:nvPicPr>
          <p:cNvPr id="203" name="Google Shape;203;p24"/>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204" name="Google Shape;204;p24"/>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5" name="Google Shape;205;p24"/>
          <p:cNvSpPr/>
          <p:nvPr/>
        </p:nvSpPr>
        <p:spPr>
          <a:xfrm>
            <a:off x="446100" y="1310825"/>
            <a:ext cx="2467200" cy="458100"/>
          </a:xfrm>
          <a:prstGeom prst="round2Same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4"/>
          <p:cNvSpPr/>
          <p:nvPr/>
        </p:nvSpPr>
        <p:spPr>
          <a:xfrm rot="10800000">
            <a:off x="446075" y="1771438"/>
            <a:ext cx="2467200" cy="2817600"/>
          </a:xfrm>
          <a:prstGeom prst="round2SameRect">
            <a:avLst>
              <a:gd name="adj1" fmla="val 3034"/>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4"/>
          <p:cNvSpPr/>
          <p:nvPr/>
        </p:nvSpPr>
        <p:spPr>
          <a:xfrm>
            <a:off x="3369382" y="1310825"/>
            <a:ext cx="2467200" cy="458100"/>
          </a:xfrm>
          <a:prstGeom prst="round2Same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4"/>
          <p:cNvSpPr/>
          <p:nvPr/>
        </p:nvSpPr>
        <p:spPr>
          <a:xfrm rot="10800000">
            <a:off x="3369350" y="1772038"/>
            <a:ext cx="2467200" cy="2817000"/>
          </a:xfrm>
          <a:prstGeom prst="round2SameRect">
            <a:avLst>
              <a:gd name="adj1" fmla="val 3034"/>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4"/>
          <p:cNvSpPr/>
          <p:nvPr/>
        </p:nvSpPr>
        <p:spPr>
          <a:xfrm>
            <a:off x="6365136" y="1310825"/>
            <a:ext cx="2467200" cy="458100"/>
          </a:xfrm>
          <a:prstGeom prst="round2Same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4"/>
          <p:cNvSpPr/>
          <p:nvPr/>
        </p:nvSpPr>
        <p:spPr>
          <a:xfrm rot="10800000">
            <a:off x="6365100" y="1772038"/>
            <a:ext cx="2467200" cy="2817000"/>
          </a:xfrm>
          <a:prstGeom prst="round2SameRect">
            <a:avLst>
              <a:gd name="adj1" fmla="val 3034"/>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4"/>
          <p:cNvSpPr txBox="1">
            <a:spLocks noGrp="1"/>
          </p:cNvSpPr>
          <p:nvPr>
            <p:ph type="subTitle" idx="1"/>
          </p:nvPr>
        </p:nvSpPr>
        <p:spPr>
          <a:xfrm>
            <a:off x="446225" y="1308450"/>
            <a:ext cx="2467200" cy="458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800"/>
              <a:buNone/>
              <a:defRPr sz="1800" b="1"/>
            </a:lvl2pPr>
            <a:lvl3pPr lvl="2">
              <a:spcBef>
                <a:spcPts val="0"/>
              </a:spcBef>
              <a:spcAft>
                <a:spcPts val="0"/>
              </a:spcAft>
              <a:buSzPts val="1800"/>
              <a:buNone/>
              <a:defRPr sz="1800" b="1"/>
            </a:lvl3pPr>
            <a:lvl4pPr lvl="3">
              <a:spcBef>
                <a:spcPts val="0"/>
              </a:spcBef>
              <a:spcAft>
                <a:spcPts val="0"/>
              </a:spcAft>
              <a:buSzPts val="1800"/>
              <a:buNone/>
              <a:defRPr sz="1800" b="1"/>
            </a:lvl4pPr>
            <a:lvl5pPr lvl="4">
              <a:spcBef>
                <a:spcPts val="0"/>
              </a:spcBef>
              <a:spcAft>
                <a:spcPts val="0"/>
              </a:spcAft>
              <a:buSzPts val="1800"/>
              <a:buNone/>
              <a:defRPr sz="1800" b="1"/>
            </a:lvl5pPr>
            <a:lvl6pPr lvl="5">
              <a:spcBef>
                <a:spcPts val="0"/>
              </a:spcBef>
              <a:spcAft>
                <a:spcPts val="0"/>
              </a:spcAft>
              <a:buSzPts val="1800"/>
              <a:buNone/>
              <a:defRPr sz="1800" b="1"/>
            </a:lvl6pPr>
            <a:lvl7pPr lvl="6">
              <a:spcBef>
                <a:spcPts val="0"/>
              </a:spcBef>
              <a:spcAft>
                <a:spcPts val="0"/>
              </a:spcAft>
              <a:buSzPts val="1800"/>
              <a:buNone/>
              <a:defRPr sz="1800" b="1"/>
            </a:lvl7pPr>
            <a:lvl8pPr lvl="7">
              <a:spcBef>
                <a:spcPts val="0"/>
              </a:spcBef>
              <a:spcAft>
                <a:spcPts val="0"/>
              </a:spcAft>
              <a:buSzPts val="1800"/>
              <a:buNone/>
              <a:defRPr sz="1800" b="1"/>
            </a:lvl8pPr>
            <a:lvl9pPr lvl="8">
              <a:spcBef>
                <a:spcPts val="0"/>
              </a:spcBef>
              <a:spcAft>
                <a:spcPts val="0"/>
              </a:spcAft>
              <a:buSzPts val="1800"/>
              <a:buNone/>
              <a:defRPr sz="1800" b="1"/>
            </a:lvl9pPr>
          </a:lstStyle>
          <a:p>
            <a:endParaRPr/>
          </a:p>
        </p:txBody>
      </p:sp>
      <p:sp>
        <p:nvSpPr>
          <p:cNvPr id="212" name="Google Shape;212;p24"/>
          <p:cNvSpPr txBox="1">
            <a:spLocks noGrp="1"/>
          </p:cNvSpPr>
          <p:nvPr>
            <p:ph type="body" idx="2"/>
          </p:nvPr>
        </p:nvSpPr>
        <p:spPr>
          <a:xfrm>
            <a:off x="583525" y="1907911"/>
            <a:ext cx="2209800" cy="2525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213" name="Google Shape;213;p24"/>
          <p:cNvSpPr txBox="1">
            <a:spLocks noGrp="1"/>
          </p:cNvSpPr>
          <p:nvPr>
            <p:ph type="subTitle" idx="3"/>
          </p:nvPr>
        </p:nvSpPr>
        <p:spPr>
          <a:xfrm>
            <a:off x="3363800" y="1308450"/>
            <a:ext cx="2467200" cy="458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800"/>
              <a:buNone/>
              <a:defRPr sz="1800" b="1"/>
            </a:lvl2pPr>
            <a:lvl3pPr lvl="2">
              <a:spcBef>
                <a:spcPts val="0"/>
              </a:spcBef>
              <a:spcAft>
                <a:spcPts val="0"/>
              </a:spcAft>
              <a:buSzPts val="1800"/>
              <a:buNone/>
              <a:defRPr sz="1800" b="1"/>
            </a:lvl3pPr>
            <a:lvl4pPr lvl="3">
              <a:spcBef>
                <a:spcPts val="0"/>
              </a:spcBef>
              <a:spcAft>
                <a:spcPts val="0"/>
              </a:spcAft>
              <a:buSzPts val="1800"/>
              <a:buNone/>
              <a:defRPr sz="1800" b="1"/>
            </a:lvl4pPr>
            <a:lvl5pPr lvl="4">
              <a:spcBef>
                <a:spcPts val="0"/>
              </a:spcBef>
              <a:spcAft>
                <a:spcPts val="0"/>
              </a:spcAft>
              <a:buSzPts val="1800"/>
              <a:buNone/>
              <a:defRPr sz="1800" b="1"/>
            </a:lvl5pPr>
            <a:lvl6pPr lvl="5">
              <a:spcBef>
                <a:spcPts val="0"/>
              </a:spcBef>
              <a:spcAft>
                <a:spcPts val="0"/>
              </a:spcAft>
              <a:buSzPts val="1800"/>
              <a:buNone/>
              <a:defRPr sz="1800" b="1"/>
            </a:lvl6pPr>
            <a:lvl7pPr lvl="6">
              <a:spcBef>
                <a:spcPts val="0"/>
              </a:spcBef>
              <a:spcAft>
                <a:spcPts val="0"/>
              </a:spcAft>
              <a:buSzPts val="1800"/>
              <a:buNone/>
              <a:defRPr sz="1800" b="1"/>
            </a:lvl7pPr>
            <a:lvl8pPr lvl="7">
              <a:spcBef>
                <a:spcPts val="0"/>
              </a:spcBef>
              <a:spcAft>
                <a:spcPts val="0"/>
              </a:spcAft>
              <a:buSzPts val="1800"/>
              <a:buNone/>
              <a:defRPr sz="1800" b="1"/>
            </a:lvl8pPr>
            <a:lvl9pPr lvl="8">
              <a:spcBef>
                <a:spcPts val="0"/>
              </a:spcBef>
              <a:spcAft>
                <a:spcPts val="0"/>
              </a:spcAft>
              <a:buSzPts val="1800"/>
              <a:buNone/>
              <a:defRPr sz="1800" b="1"/>
            </a:lvl9pPr>
          </a:lstStyle>
          <a:p>
            <a:endParaRPr/>
          </a:p>
        </p:txBody>
      </p:sp>
      <p:sp>
        <p:nvSpPr>
          <p:cNvPr id="214" name="Google Shape;214;p24"/>
          <p:cNvSpPr txBox="1">
            <a:spLocks noGrp="1"/>
          </p:cNvSpPr>
          <p:nvPr>
            <p:ph type="body" idx="4"/>
          </p:nvPr>
        </p:nvSpPr>
        <p:spPr>
          <a:xfrm>
            <a:off x="3483925" y="1907911"/>
            <a:ext cx="2209800" cy="2525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215" name="Google Shape;215;p24"/>
          <p:cNvSpPr txBox="1">
            <a:spLocks noGrp="1"/>
          </p:cNvSpPr>
          <p:nvPr>
            <p:ph type="subTitle" idx="5"/>
          </p:nvPr>
        </p:nvSpPr>
        <p:spPr>
          <a:xfrm>
            <a:off x="6358600" y="1308450"/>
            <a:ext cx="2467200" cy="458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800"/>
              <a:buNone/>
              <a:defRPr sz="1800" b="1"/>
            </a:lvl2pPr>
            <a:lvl3pPr lvl="2">
              <a:spcBef>
                <a:spcPts val="0"/>
              </a:spcBef>
              <a:spcAft>
                <a:spcPts val="0"/>
              </a:spcAft>
              <a:buSzPts val="1800"/>
              <a:buNone/>
              <a:defRPr sz="1800" b="1"/>
            </a:lvl3pPr>
            <a:lvl4pPr lvl="3">
              <a:spcBef>
                <a:spcPts val="0"/>
              </a:spcBef>
              <a:spcAft>
                <a:spcPts val="0"/>
              </a:spcAft>
              <a:buSzPts val="1800"/>
              <a:buNone/>
              <a:defRPr sz="1800" b="1"/>
            </a:lvl4pPr>
            <a:lvl5pPr lvl="4">
              <a:spcBef>
                <a:spcPts val="0"/>
              </a:spcBef>
              <a:spcAft>
                <a:spcPts val="0"/>
              </a:spcAft>
              <a:buSzPts val="1800"/>
              <a:buNone/>
              <a:defRPr sz="1800" b="1"/>
            </a:lvl5pPr>
            <a:lvl6pPr lvl="5">
              <a:spcBef>
                <a:spcPts val="0"/>
              </a:spcBef>
              <a:spcAft>
                <a:spcPts val="0"/>
              </a:spcAft>
              <a:buSzPts val="1800"/>
              <a:buNone/>
              <a:defRPr sz="1800" b="1"/>
            </a:lvl6pPr>
            <a:lvl7pPr lvl="6">
              <a:spcBef>
                <a:spcPts val="0"/>
              </a:spcBef>
              <a:spcAft>
                <a:spcPts val="0"/>
              </a:spcAft>
              <a:buSzPts val="1800"/>
              <a:buNone/>
              <a:defRPr sz="1800" b="1"/>
            </a:lvl7pPr>
            <a:lvl8pPr lvl="7">
              <a:spcBef>
                <a:spcPts val="0"/>
              </a:spcBef>
              <a:spcAft>
                <a:spcPts val="0"/>
              </a:spcAft>
              <a:buSzPts val="1800"/>
              <a:buNone/>
              <a:defRPr sz="1800" b="1"/>
            </a:lvl8pPr>
            <a:lvl9pPr lvl="8">
              <a:spcBef>
                <a:spcPts val="0"/>
              </a:spcBef>
              <a:spcAft>
                <a:spcPts val="0"/>
              </a:spcAft>
              <a:buSzPts val="1800"/>
              <a:buNone/>
              <a:defRPr sz="1800" b="1"/>
            </a:lvl9pPr>
          </a:lstStyle>
          <a:p>
            <a:endParaRPr/>
          </a:p>
        </p:txBody>
      </p:sp>
      <p:sp>
        <p:nvSpPr>
          <p:cNvPr id="216" name="Google Shape;216;p24"/>
          <p:cNvSpPr txBox="1">
            <a:spLocks noGrp="1"/>
          </p:cNvSpPr>
          <p:nvPr>
            <p:ph type="body" idx="6"/>
          </p:nvPr>
        </p:nvSpPr>
        <p:spPr>
          <a:xfrm>
            <a:off x="6487300" y="1907911"/>
            <a:ext cx="2209800" cy="2525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217" name="Google Shape;217;p24"/>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solidFill>
                  <a:schemeClr val="accent5"/>
                </a:solidFill>
              </a:defRPr>
            </a:lvl1pPr>
            <a:lvl2pPr lvl="1">
              <a:buNone/>
              <a:defRPr>
                <a:solidFill>
                  <a:schemeClr val="accent5"/>
                </a:solidFill>
              </a:defRPr>
            </a:lvl2pPr>
            <a:lvl3pPr lvl="2">
              <a:buNone/>
              <a:defRPr>
                <a:solidFill>
                  <a:schemeClr val="accent5"/>
                </a:solidFill>
              </a:defRPr>
            </a:lvl3pPr>
            <a:lvl4pPr lvl="3">
              <a:buNone/>
              <a:defRPr>
                <a:solidFill>
                  <a:schemeClr val="accent5"/>
                </a:solidFill>
              </a:defRPr>
            </a:lvl4pPr>
            <a:lvl5pPr lvl="4">
              <a:buNone/>
              <a:defRPr>
                <a:solidFill>
                  <a:schemeClr val="accent5"/>
                </a:solidFill>
              </a:defRPr>
            </a:lvl5pPr>
            <a:lvl6pPr lvl="5">
              <a:buNone/>
              <a:defRPr>
                <a:solidFill>
                  <a:schemeClr val="accent5"/>
                </a:solidFill>
              </a:defRPr>
            </a:lvl6pPr>
            <a:lvl7pPr lvl="6">
              <a:buNone/>
              <a:defRPr>
                <a:solidFill>
                  <a:schemeClr val="accent5"/>
                </a:solidFill>
              </a:defRPr>
            </a:lvl7pPr>
            <a:lvl8pPr lvl="7">
              <a:buNone/>
              <a:defRPr>
                <a:solidFill>
                  <a:schemeClr val="accent5"/>
                </a:solidFill>
              </a:defRPr>
            </a:lvl8pPr>
            <a:lvl9pPr lvl="8">
              <a:buNone/>
              <a:defRPr>
                <a:solidFill>
                  <a:schemeClr val="accent5"/>
                </a:solidFill>
              </a:defRPr>
            </a:lvl9pPr>
          </a:lstStyle>
          <a:p>
            <a:pPr marL="0" lvl="0" indent="0" algn="r" rtl="0">
              <a:spcBef>
                <a:spcPts val="0"/>
              </a:spcBef>
              <a:spcAft>
                <a:spcPts val="0"/>
              </a:spcAft>
              <a:buNone/>
            </a:pPr>
            <a:fld id="{00000000-1234-1234-1234-123412341234}" type="slidenum">
              <a:rPr lang="en"/>
              <a:t>‹#›</a:t>
            </a:fld>
            <a:endParaRPr/>
          </a:p>
        </p:txBody>
      </p:sp>
      <p:sp>
        <p:nvSpPr>
          <p:cNvPr id="218" name="Google Shape;218;p24"/>
          <p:cNvSpPr txBox="1"/>
          <p:nvPr/>
        </p:nvSpPr>
        <p:spPr>
          <a:xfrm>
            <a:off x="6842210" y="60888"/>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sp>
        <p:nvSpPr>
          <p:cNvPr id="219" name="Google Shape;219;p24"/>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p:cSld name="TITLE_AND_BODY_2">
    <p:spTree>
      <p:nvGrpSpPr>
        <p:cNvPr id="1" name="Shape 220"/>
        <p:cNvGrpSpPr/>
        <p:nvPr/>
      </p:nvGrpSpPr>
      <p:grpSpPr>
        <a:xfrm>
          <a:off x="0" y="0"/>
          <a:ext cx="0" cy="0"/>
          <a:chOff x="0" y="0"/>
          <a:chExt cx="0" cy="0"/>
        </a:xfrm>
      </p:grpSpPr>
      <p:sp>
        <p:nvSpPr>
          <p:cNvPr id="221" name="Google Shape;221;p25"/>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2" name="Google Shape;222;p25"/>
          <p:cNvSpPr txBox="1">
            <a:spLocks noGrp="1"/>
          </p:cNvSpPr>
          <p:nvPr>
            <p:ph type="body" idx="1"/>
          </p:nvPr>
        </p:nvSpPr>
        <p:spPr>
          <a:xfrm>
            <a:off x="311700" y="1304875"/>
            <a:ext cx="8520600" cy="3313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3" name="Google Shape;223;p25"/>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224" name="Google Shape;224;p25"/>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225" name="Google Shape;225;p25"/>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5"/>
          <p:cNvSpPr txBox="1"/>
          <p:nvPr/>
        </p:nvSpPr>
        <p:spPr>
          <a:xfrm>
            <a:off x="6842210" y="60888"/>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body, and callout">
  <p:cSld name="TITLE_AND_BODY_2_1">
    <p:spTree>
      <p:nvGrpSpPr>
        <p:cNvPr id="1" name="Shape 227"/>
        <p:cNvGrpSpPr/>
        <p:nvPr/>
      </p:nvGrpSpPr>
      <p:grpSpPr>
        <a:xfrm>
          <a:off x="0" y="0"/>
          <a:ext cx="0" cy="0"/>
          <a:chOff x="0" y="0"/>
          <a:chExt cx="0" cy="0"/>
        </a:xfrm>
      </p:grpSpPr>
      <p:sp>
        <p:nvSpPr>
          <p:cNvPr id="228" name="Google Shape;228;p26"/>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9" name="Google Shape;229;p26"/>
          <p:cNvSpPr txBox="1">
            <a:spLocks noGrp="1"/>
          </p:cNvSpPr>
          <p:nvPr>
            <p:ph type="body" idx="1"/>
          </p:nvPr>
        </p:nvSpPr>
        <p:spPr>
          <a:xfrm>
            <a:off x="311700" y="1304875"/>
            <a:ext cx="8520600" cy="2386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pic>
        <p:nvPicPr>
          <p:cNvPr id="230" name="Google Shape;230;p26"/>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231" name="Google Shape;231;p26"/>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p:nvPr/>
        </p:nvSpPr>
        <p:spPr>
          <a:xfrm>
            <a:off x="823950" y="4008825"/>
            <a:ext cx="7496100" cy="8556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233" name="Google Shape;233;p26"/>
          <p:cNvSpPr txBox="1">
            <a:spLocks noGrp="1"/>
          </p:cNvSpPr>
          <p:nvPr>
            <p:ph type="body" idx="2"/>
          </p:nvPr>
        </p:nvSpPr>
        <p:spPr>
          <a:xfrm>
            <a:off x="1051500" y="4191164"/>
            <a:ext cx="7041000" cy="479700"/>
          </a:xfrm>
          <a:prstGeom prst="rect">
            <a:avLst/>
          </a:prstGeom>
        </p:spPr>
        <p:txBody>
          <a:bodyPr spcFirstLastPara="1" wrap="square" lIns="0" tIns="0" rIns="0" bIns="0"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234" name="Google Shape;234;p26"/>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35" name="Google Shape;235;p26"/>
          <p:cNvSpPr txBox="1"/>
          <p:nvPr/>
        </p:nvSpPr>
        <p:spPr>
          <a:xfrm>
            <a:off x="6842210" y="60888"/>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image, and callout">
  <p:cSld name="TITLE_AND_BODY_2_1_1">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pic>
        <p:nvPicPr>
          <p:cNvPr id="238" name="Google Shape;238;p27"/>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239" name="Google Shape;239;p27"/>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a:spLocks noGrp="1"/>
          </p:cNvSpPr>
          <p:nvPr>
            <p:ph type="pic" idx="2"/>
          </p:nvPr>
        </p:nvSpPr>
        <p:spPr>
          <a:xfrm>
            <a:off x="437550" y="1339450"/>
            <a:ext cx="8268900" cy="2305200"/>
          </a:xfrm>
          <a:prstGeom prst="rect">
            <a:avLst/>
          </a:prstGeom>
          <a:noFill/>
          <a:ln>
            <a:noFill/>
          </a:ln>
        </p:spPr>
      </p:sp>
      <p:sp>
        <p:nvSpPr>
          <p:cNvPr id="241" name="Google Shape;241;p27"/>
          <p:cNvSpPr/>
          <p:nvPr/>
        </p:nvSpPr>
        <p:spPr>
          <a:xfrm>
            <a:off x="823950" y="4008825"/>
            <a:ext cx="7496100" cy="8556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242" name="Google Shape;242;p27"/>
          <p:cNvSpPr txBox="1">
            <a:spLocks noGrp="1"/>
          </p:cNvSpPr>
          <p:nvPr>
            <p:ph type="body" idx="1"/>
          </p:nvPr>
        </p:nvSpPr>
        <p:spPr>
          <a:xfrm>
            <a:off x="1052075" y="4191175"/>
            <a:ext cx="7039800" cy="479700"/>
          </a:xfrm>
          <a:prstGeom prst="rect">
            <a:avLst/>
          </a:prstGeom>
        </p:spPr>
        <p:txBody>
          <a:bodyPr spcFirstLastPara="1" wrap="square" lIns="0" tIns="0" rIns="0" bIns="0"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243" name="Google Shape;243;p27"/>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44" name="Google Shape;244;p27"/>
          <p:cNvSpPr txBox="1"/>
          <p:nvPr/>
        </p:nvSpPr>
        <p:spPr>
          <a:xfrm>
            <a:off x="6842210" y="60888"/>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able">
  <p:cSld name="TITLE_AND_BODY_1">
    <p:spTree>
      <p:nvGrpSpPr>
        <p:cNvPr id="1" name="Shape 245"/>
        <p:cNvGrpSpPr/>
        <p:nvPr/>
      </p:nvGrpSpPr>
      <p:grpSpPr>
        <a:xfrm>
          <a:off x="0" y="0"/>
          <a:ext cx="0" cy="0"/>
          <a:chOff x="0" y="0"/>
          <a:chExt cx="0" cy="0"/>
        </a:xfrm>
      </p:grpSpPr>
      <p:sp>
        <p:nvSpPr>
          <p:cNvPr id="246" name="Google Shape;246;p28"/>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7" name="Google Shape;247;p28"/>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solidFill>
                  <a:schemeClr val="accent5"/>
                </a:solidFill>
              </a:defRPr>
            </a:lvl1pPr>
            <a:lvl2pPr lvl="1">
              <a:buNone/>
              <a:defRPr>
                <a:solidFill>
                  <a:schemeClr val="accent5"/>
                </a:solidFill>
              </a:defRPr>
            </a:lvl2pPr>
            <a:lvl3pPr lvl="2">
              <a:buNone/>
              <a:defRPr>
                <a:solidFill>
                  <a:schemeClr val="accent5"/>
                </a:solidFill>
              </a:defRPr>
            </a:lvl3pPr>
            <a:lvl4pPr lvl="3">
              <a:buNone/>
              <a:defRPr>
                <a:solidFill>
                  <a:schemeClr val="accent5"/>
                </a:solidFill>
              </a:defRPr>
            </a:lvl4pPr>
            <a:lvl5pPr lvl="4">
              <a:buNone/>
              <a:defRPr>
                <a:solidFill>
                  <a:schemeClr val="accent5"/>
                </a:solidFill>
              </a:defRPr>
            </a:lvl5pPr>
            <a:lvl6pPr lvl="5">
              <a:buNone/>
              <a:defRPr>
                <a:solidFill>
                  <a:schemeClr val="accent5"/>
                </a:solidFill>
              </a:defRPr>
            </a:lvl6pPr>
            <a:lvl7pPr lvl="6">
              <a:buNone/>
              <a:defRPr>
                <a:solidFill>
                  <a:schemeClr val="accent5"/>
                </a:solidFill>
              </a:defRPr>
            </a:lvl7pPr>
            <a:lvl8pPr lvl="7">
              <a:buNone/>
              <a:defRPr>
                <a:solidFill>
                  <a:schemeClr val="accent5"/>
                </a:solidFill>
              </a:defRPr>
            </a:lvl8pPr>
            <a:lvl9pPr lvl="8">
              <a:buNone/>
              <a:defRPr>
                <a:solidFill>
                  <a:schemeClr val="accent5"/>
                </a:solidFill>
              </a:defRPr>
            </a:lvl9pPr>
          </a:lstStyle>
          <a:p>
            <a:pPr marL="0" lvl="0" indent="0" algn="r" rtl="0">
              <a:spcBef>
                <a:spcPts val="0"/>
              </a:spcBef>
              <a:spcAft>
                <a:spcPts val="0"/>
              </a:spcAft>
              <a:buNone/>
            </a:pPr>
            <a:fld id="{00000000-1234-1234-1234-123412341234}" type="slidenum">
              <a:rPr lang="en"/>
              <a:t>‹#›</a:t>
            </a:fld>
            <a:endParaRPr/>
          </a:p>
        </p:txBody>
      </p:sp>
      <p:pic>
        <p:nvPicPr>
          <p:cNvPr id="248" name="Google Shape;248;p28"/>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249" name="Google Shape;249;p28"/>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txBox="1"/>
          <p:nvPr/>
        </p:nvSpPr>
        <p:spPr>
          <a:xfrm>
            <a:off x="6842210" y="60888"/>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2 columns" type="twoColTx">
  <p:cSld name="TITLE_AND_TWO_COLUMNS">
    <p:spTree>
      <p:nvGrpSpPr>
        <p:cNvPr id="1" name="Shape 251"/>
        <p:cNvGrpSpPr/>
        <p:nvPr/>
      </p:nvGrpSpPr>
      <p:grpSpPr>
        <a:xfrm>
          <a:off x="0" y="0"/>
          <a:ext cx="0" cy="0"/>
          <a:chOff x="0" y="0"/>
          <a:chExt cx="0" cy="0"/>
        </a:xfrm>
      </p:grpSpPr>
      <p:sp>
        <p:nvSpPr>
          <p:cNvPr id="252" name="Google Shape;252;p29"/>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3" name="Google Shape;253;p29"/>
          <p:cNvSpPr txBox="1">
            <a:spLocks noGrp="1"/>
          </p:cNvSpPr>
          <p:nvPr>
            <p:ph type="body" idx="1"/>
          </p:nvPr>
        </p:nvSpPr>
        <p:spPr>
          <a:xfrm>
            <a:off x="311700" y="1304875"/>
            <a:ext cx="3999900" cy="3313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4" name="Google Shape;254;p29"/>
          <p:cNvSpPr txBox="1">
            <a:spLocks noGrp="1"/>
          </p:cNvSpPr>
          <p:nvPr>
            <p:ph type="body" idx="2"/>
          </p:nvPr>
        </p:nvSpPr>
        <p:spPr>
          <a:xfrm>
            <a:off x="4832400" y="1304875"/>
            <a:ext cx="3999900" cy="3313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5" name="Google Shape;255;p29"/>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solidFill>
                <a:schemeClr val="accent5"/>
              </a:solidFill>
            </a:endParaRPr>
          </a:p>
        </p:txBody>
      </p:sp>
      <p:pic>
        <p:nvPicPr>
          <p:cNvPr id="256" name="Google Shape;256;p29"/>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257" name="Google Shape;257;p29"/>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9"/>
          <p:cNvSpPr txBox="1"/>
          <p:nvPr/>
        </p:nvSpPr>
        <p:spPr>
          <a:xfrm>
            <a:off x="6842210" y="60888"/>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image, and 1 column">
  <p:cSld name="TITLE_AND_TWO_COLUMNS_1">
    <p:spTree>
      <p:nvGrpSpPr>
        <p:cNvPr id="1" name="Shape 259"/>
        <p:cNvGrpSpPr/>
        <p:nvPr/>
      </p:nvGrpSpPr>
      <p:grpSpPr>
        <a:xfrm>
          <a:off x="0" y="0"/>
          <a:ext cx="0" cy="0"/>
          <a:chOff x="0" y="0"/>
          <a:chExt cx="0" cy="0"/>
        </a:xfrm>
      </p:grpSpPr>
      <p:sp>
        <p:nvSpPr>
          <p:cNvPr id="260" name="Google Shape;260;p30"/>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1" name="Google Shape;261;p30"/>
          <p:cNvSpPr>
            <a:spLocks noGrp="1"/>
          </p:cNvSpPr>
          <p:nvPr>
            <p:ph type="pic" idx="2"/>
          </p:nvPr>
        </p:nvSpPr>
        <p:spPr>
          <a:xfrm>
            <a:off x="446475" y="1306425"/>
            <a:ext cx="3999900" cy="3313800"/>
          </a:xfrm>
          <a:prstGeom prst="rect">
            <a:avLst/>
          </a:prstGeom>
          <a:noFill/>
          <a:ln>
            <a:noFill/>
          </a:ln>
        </p:spPr>
      </p:sp>
      <p:sp>
        <p:nvSpPr>
          <p:cNvPr id="262" name="Google Shape;262;p30"/>
          <p:cNvSpPr txBox="1">
            <a:spLocks noGrp="1"/>
          </p:cNvSpPr>
          <p:nvPr>
            <p:ph type="body" idx="1"/>
          </p:nvPr>
        </p:nvSpPr>
        <p:spPr>
          <a:xfrm>
            <a:off x="4832400" y="1304875"/>
            <a:ext cx="3999900" cy="3313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3" name="Google Shape;263;p30"/>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solidFill>
                <a:schemeClr val="accent5"/>
              </a:solidFill>
            </a:endParaRPr>
          </a:p>
        </p:txBody>
      </p:sp>
      <p:pic>
        <p:nvPicPr>
          <p:cNvPr id="264" name="Google Shape;264;p30"/>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265" name="Google Shape;265;p30"/>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0"/>
          <p:cNvSpPr txBox="1"/>
          <p:nvPr/>
        </p:nvSpPr>
        <p:spPr>
          <a:xfrm>
            <a:off x="6842210" y="60888"/>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in takeaway" type="titleOnly">
  <p:cSld name="TITLE_ONLY">
    <p:bg>
      <p:bgPr>
        <a:gradFill>
          <a:gsLst>
            <a:gs pos="0">
              <a:schemeClr val="accent5"/>
            </a:gs>
            <a:gs pos="100000">
              <a:schemeClr val="dk2"/>
            </a:gs>
          </a:gsLst>
          <a:lin ang="2700006" scaled="0"/>
        </a:gradFill>
        <a:effectLst/>
      </p:bgPr>
    </p:bg>
    <p:spTree>
      <p:nvGrpSpPr>
        <p:cNvPr id="1" name="Shape 267"/>
        <p:cNvGrpSpPr/>
        <p:nvPr/>
      </p:nvGrpSpPr>
      <p:grpSpPr>
        <a:xfrm>
          <a:off x="0" y="0"/>
          <a:ext cx="0" cy="0"/>
          <a:chOff x="0" y="0"/>
          <a:chExt cx="0" cy="0"/>
        </a:xfrm>
      </p:grpSpPr>
      <p:sp>
        <p:nvSpPr>
          <p:cNvPr id="268" name="Google Shape;268;p31"/>
          <p:cNvSpPr txBox="1">
            <a:spLocks noGrp="1"/>
          </p:cNvSpPr>
          <p:nvPr>
            <p:ph type="title"/>
          </p:nvPr>
        </p:nvSpPr>
        <p:spPr>
          <a:xfrm>
            <a:off x="311700" y="1532925"/>
            <a:ext cx="8520600" cy="20775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300"/>
              <a:buNone/>
              <a:defRPr sz="4300">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9" name="Google Shape;269;p31"/>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blocks" type="tx">
  <p:cSld name="TITLE_AND_BODY">
    <p:spTree>
      <p:nvGrpSpPr>
        <p:cNvPr id="1" name="Shape 20"/>
        <p:cNvGrpSpPr/>
        <p:nvPr/>
      </p:nvGrpSpPr>
      <p:grpSpPr>
        <a:xfrm>
          <a:off x="0" y="0"/>
          <a:ext cx="0" cy="0"/>
          <a:chOff x="0" y="0"/>
          <a:chExt cx="0" cy="0"/>
        </a:xfrm>
      </p:grpSpPr>
      <p:pic>
        <p:nvPicPr>
          <p:cNvPr id="21" name="Google Shape;21;p4"/>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22" name="Google Shape;22;p4"/>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p:nvPr/>
        </p:nvSpPr>
        <p:spPr>
          <a:xfrm>
            <a:off x="446100" y="1310825"/>
            <a:ext cx="2467200" cy="458100"/>
          </a:xfrm>
          <a:prstGeom prst="round2Same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rot="10800000">
            <a:off x="446075" y="1771438"/>
            <a:ext cx="2467200" cy="2817600"/>
          </a:xfrm>
          <a:prstGeom prst="round2SameRect">
            <a:avLst>
              <a:gd name="adj1" fmla="val 3034"/>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3369382" y="1310825"/>
            <a:ext cx="2467200" cy="458100"/>
          </a:xfrm>
          <a:prstGeom prst="round2Same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rot="10800000">
            <a:off x="3369350" y="1772038"/>
            <a:ext cx="2467200" cy="2817000"/>
          </a:xfrm>
          <a:prstGeom prst="round2SameRect">
            <a:avLst>
              <a:gd name="adj1" fmla="val 3034"/>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365136" y="1310825"/>
            <a:ext cx="2467200" cy="458100"/>
          </a:xfrm>
          <a:prstGeom prst="round2Same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rot="10800000">
            <a:off x="6365100" y="1772038"/>
            <a:ext cx="2467200" cy="2817000"/>
          </a:xfrm>
          <a:prstGeom prst="round2SameRect">
            <a:avLst>
              <a:gd name="adj1" fmla="val 3034"/>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txBox="1">
            <a:spLocks noGrp="1"/>
          </p:cNvSpPr>
          <p:nvPr>
            <p:ph type="subTitle" idx="1"/>
          </p:nvPr>
        </p:nvSpPr>
        <p:spPr>
          <a:xfrm>
            <a:off x="446225" y="1308450"/>
            <a:ext cx="2467200" cy="458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800"/>
              <a:buNone/>
              <a:defRPr sz="1800" b="1"/>
            </a:lvl2pPr>
            <a:lvl3pPr lvl="2">
              <a:spcBef>
                <a:spcPts val="0"/>
              </a:spcBef>
              <a:spcAft>
                <a:spcPts val="0"/>
              </a:spcAft>
              <a:buSzPts val="1800"/>
              <a:buNone/>
              <a:defRPr sz="1800" b="1"/>
            </a:lvl3pPr>
            <a:lvl4pPr lvl="3">
              <a:spcBef>
                <a:spcPts val="0"/>
              </a:spcBef>
              <a:spcAft>
                <a:spcPts val="0"/>
              </a:spcAft>
              <a:buSzPts val="1800"/>
              <a:buNone/>
              <a:defRPr sz="1800" b="1"/>
            </a:lvl4pPr>
            <a:lvl5pPr lvl="4">
              <a:spcBef>
                <a:spcPts val="0"/>
              </a:spcBef>
              <a:spcAft>
                <a:spcPts val="0"/>
              </a:spcAft>
              <a:buSzPts val="1800"/>
              <a:buNone/>
              <a:defRPr sz="1800" b="1"/>
            </a:lvl5pPr>
            <a:lvl6pPr lvl="5">
              <a:spcBef>
                <a:spcPts val="0"/>
              </a:spcBef>
              <a:spcAft>
                <a:spcPts val="0"/>
              </a:spcAft>
              <a:buSzPts val="1800"/>
              <a:buNone/>
              <a:defRPr sz="1800" b="1"/>
            </a:lvl6pPr>
            <a:lvl7pPr lvl="6">
              <a:spcBef>
                <a:spcPts val="0"/>
              </a:spcBef>
              <a:spcAft>
                <a:spcPts val="0"/>
              </a:spcAft>
              <a:buSzPts val="1800"/>
              <a:buNone/>
              <a:defRPr sz="1800" b="1"/>
            </a:lvl7pPr>
            <a:lvl8pPr lvl="7">
              <a:spcBef>
                <a:spcPts val="0"/>
              </a:spcBef>
              <a:spcAft>
                <a:spcPts val="0"/>
              </a:spcAft>
              <a:buSzPts val="1800"/>
              <a:buNone/>
              <a:defRPr sz="1800" b="1"/>
            </a:lvl8pPr>
            <a:lvl9pPr lvl="8">
              <a:spcBef>
                <a:spcPts val="0"/>
              </a:spcBef>
              <a:spcAft>
                <a:spcPts val="0"/>
              </a:spcAft>
              <a:buSzPts val="1800"/>
              <a:buNone/>
              <a:defRPr sz="1800" b="1"/>
            </a:lvl9pPr>
          </a:lstStyle>
          <a:p>
            <a:endParaRPr/>
          </a:p>
        </p:txBody>
      </p:sp>
      <p:sp>
        <p:nvSpPr>
          <p:cNvPr id="30" name="Google Shape;30;p4"/>
          <p:cNvSpPr txBox="1">
            <a:spLocks noGrp="1"/>
          </p:cNvSpPr>
          <p:nvPr>
            <p:ph type="body" idx="2"/>
          </p:nvPr>
        </p:nvSpPr>
        <p:spPr>
          <a:xfrm>
            <a:off x="583525" y="1907911"/>
            <a:ext cx="2209800" cy="2525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31" name="Google Shape;31;p4"/>
          <p:cNvSpPr txBox="1">
            <a:spLocks noGrp="1"/>
          </p:cNvSpPr>
          <p:nvPr>
            <p:ph type="subTitle" idx="3"/>
          </p:nvPr>
        </p:nvSpPr>
        <p:spPr>
          <a:xfrm>
            <a:off x="3363800" y="1308450"/>
            <a:ext cx="2467200" cy="45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32" name="Google Shape;32;p4"/>
          <p:cNvSpPr txBox="1">
            <a:spLocks noGrp="1"/>
          </p:cNvSpPr>
          <p:nvPr>
            <p:ph type="body" idx="4"/>
          </p:nvPr>
        </p:nvSpPr>
        <p:spPr>
          <a:xfrm>
            <a:off x="3483925" y="1907911"/>
            <a:ext cx="2209800" cy="25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chemeClr val="dk1"/>
              </a:buClr>
              <a:buSzPts val="1800"/>
              <a:buChar char="●"/>
              <a:defRPr>
                <a:solidFill>
                  <a:schemeClr val="dk1"/>
                </a:solidFill>
              </a:defRPr>
            </a:lvl1pPr>
            <a:lvl2pPr marL="914400" lvl="1" indent="-317500" rtl="0">
              <a:spcBef>
                <a:spcPts val="0"/>
              </a:spcBef>
              <a:spcAft>
                <a:spcPts val="0"/>
              </a:spcAft>
              <a:buClr>
                <a:schemeClr val="dk1"/>
              </a:buClr>
              <a:buSzPts val="1400"/>
              <a:buChar char="○"/>
              <a:defRPr>
                <a:solidFill>
                  <a:schemeClr val="dk1"/>
                </a:solidFill>
              </a:defRPr>
            </a:lvl2pPr>
            <a:lvl3pPr marL="1371600" lvl="2" indent="-317500" rtl="0">
              <a:spcBef>
                <a:spcPts val="0"/>
              </a:spcBef>
              <a:spcAft>
                <a:spcPts val="0"/>
              </a:spcAft>
              <a:buClr>
                <a:schemeClr val="dk1"/>
              </a:buClr>
              <a:buSzPts val="1400"/>
              <a:buChar char="■"/>
              <a:defRPr>
                <a:solidFill>
                  <a:schemeClr val="dk1"/>
                </a:solidFill>
              </a:defRPr>
            </a:lvl3pPr>
            <a:lvl4pPr marL="1828800" lvl="3" indent="-317500" rtl="0">
              <a:spcBef>
                <a:spcPts val="0"/>
              </a:spcBef>
              <a:spcAft>
                <a:spcPts val="0"/>
              </a:spcAft>
              <a:buClr>
                <a:schemeClr val="dk1"/>
              </a:buClr>
              <a:buSzPts val="1400"/>
              <a:buChar char="●"/>
              <a:defRPr>
                <a:solidFill>
                  <a:schemeClr val="dk1"/>
                </a:solidFill>
              </a:defRPr>
            </a:lvl4pPr>
            <a:lvl5pPr marL="2286000" lvl="4" indent="-317500" rtl="0">
              <a:spcBef>
                <a:spcPts val="0"/>
              </a:spcBef>
              <a:spcAft>
                <a:spcPts val="0"/>
              </a:spcAft>
              <a:buClr>
                <a:schemeClr val="dk1"/>
              </a:buClr>
              <a:buSzPts val="1400"/>
              <a:buChar char="○"/>
              <a:defRPr>
                <a:solidFill>
                  <a:schemeClr val="dk1"/>
                </a:solidFill>
              </a:defRPr>
            </a:lvl5pPr>
            <a:lvl6pPr marL="2743200" lvl="5" indent="-317500" rtl="0">
              <a:spcBef>
                <a:spcPts val="0"/>
              </a:spcBef>
              <a:spcAft>
                <a:spcPts val="0"/>
              </a:spcAft>
              <a:buClr>
                <a:schemeClr val="dk1"/>
              </a:buClr>
              <a:buSzPts val="1400"/>
              <a:buChar char="■"/>
              <a:defRPr>
                <a:solidFill>
                  <a:schemeClr val="dk1"/>
                </a:solidFill>
              </a:defRPr>
            </a:lvl6pPr>
            <a:lvl7pPr marL="3200400" lvl="6" indent="-317500" rtl="0">
              <a:spcBef>
                <a:spcPts val="0"/>
              </a:spcBef>
              <a:spcAft>
                <a:spcPts val="0"/>
              </a:spcAft>
              <a:buClr>
                <a:schemeClr val="dk1"/>
              </a:buClr>
              <a:buSzPts val="1400"/>
              <a:buChar char="●"/>
              <a:defRPr>
                <a:solidFill>
                  <a:schemeClr val="dk1"/>
                </a:solidFill>
              </a:defRPr>
            </a:lvl7pPr>
            <a:lvl8pPr marL="3657600" lvl="7" indent="-317500" rtl="0">
              <a:spcBef>
                <a:spcPts val="0"/>
              </a:spcBef>
              <a:spcAft>
                <a:spcPts val="0"/>
              </a:spcAft>
              <a:buClr>
                <a:schemeClr val="dk1"/>
              </a:buClr>
              <a:buSzPts val="1400"/>
              <a:buChar char="○"/>
              <a:defRPr>
                <a:solidFill>
                  <a:schemeClr val="dk1"/>
                </a:solidFill>
              </a:defRPr>
            </a:lvl8pPr>
            <a:lvl9pPr marL="4114800" lvl="8" indent="-317500" rtl="0">
              <a:spcBef>
                <a:spcPts val="0"/>
              </a:spcBef>
              <a:spcAft>
                <a:spcPts val="0"/>
              </a:spcAft>
              <a:buClr>
                <a:schemeClr val="dk1"/>
              </a:buClr>
              <a:buSzPts val="1400"/>
              <a:buChar char="■"/>
              <a:defRPr>
                <a:solidFill>
                  <a:schemeClr val="dk1"/>
                </a:solidFill>
              </a:defRPr>
            </a:lvl9pPr>
          </a:lstStyle>
          <a:p>
            <a:endParaRPr/>
          </a:p>
        </p:txBody>
      </p:sp>
      <p:sp>
        <p:nvSpPr>
          <p:cNvPr id="33" name="Google Shape;33;p4"/>
          <p:cNvSpPr txBox="1">
            <a:spLocks noGrp="1"/>
          </p:cNvSpPr>
          <p:nvPr>
            <p:ph type="subTitle" idx="5"/>
          </p:nvPr>
        </p:nvSpPr>
        <p:spPr>
          <a:xfrm>
            <a:off x="6358600" y="1308450"/>
            <a:ext cx="2467200" cy="45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800"/>
              <a:buNone/>
              <a:defRPr b="1">
                <a:solidFill>
                  <a:schemeClr val="lt1"/>
                </a:solidFill>
              </a:defRPr>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34" name="Google Shape;34;p4"/>
          <p:cNvSpPr txBox="1">
            <a:spLocks noGrp="1"/>
          </p:cNvSpPr>
          <p:nvPr>
            <p:ph type="body" idx="6"/>
          </p:nvPr>
        </p:nvSpPr>
        <p:spPr>
          <a:xfrm>
            <a:off x="6487300" y="1907911"/>
            <a:ext cx="2209800" cy="252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chemeClr val="dk1"/>
              </a:buClr>
              <a:buSzPts val="1800"/>
              <a:buChar char="●"/>
              <a:defRPr>
                <a:solidFill>
                  <a:schemeClr val="dk1"/>
                </a:solidFill>
              </a:defRPr>
            </a:lvl1pPr>
            <a:lvl2pPr marL="914400" lvl="1" indent="-317500" rtl="0">
              <a:spcBef>
                <a:spcPts val="0"/>
              </a:spcBef>
              <a:spcAft>
                <a:spcPts val="0"/>
              </a:spcAft>
              <a:buClr>
                <a:schemeClr val="dk1"/>
              </a:buClr>
              <a:buSzPts val="1400"/>
              <a:buChar char="○"/>
              <a:defRPr>
                <a:solidFill>
                  <a:schemeClr val="dk1"/>
                </a:solidFill>
              </a:defRPr>
            </a:lvl2pPr>
            <a:lvl3pPr marL="1371600" lvl="2" indent="-317500" rtl="0">
              <a:spcBef>
                <a:spcPts val="0"/>
              </a:spcBef>
              <a:spcAft>
                <a:spcPts val="0"/>
              </a:spcAft>
              <a:buClr>
                <a:schemeClr val="dk1"/>
              </a:buClr>
              <a:buSzPts val="1400"/>
              <a:buChar char="■"/>
              <a:defRPr>
                <a:solidFill>
                  <a:schemeClr val="dk1"/>
                </a:solidFill>
              </a:defRPr>
            </a:lvl3pPr>
            <a:lvl4pPr marL="1828800" lvl="3" indent="-317500" rtl="0">
              <a:spcBef>
                <a:spcPts val="0"/>
              </a:spcBef>
              <a:spcAft>
                <a:spcPts val="0"/>
              </a:spcAft>
              <a:buClr>
                <a:schemeClr val="dk1"/>
              </a:buClr>
              <a:buSzPts val="1400"/>
              <a:buChar char="●"/>
              <a:defRPr>
                <a:solidFill>
                  <a:schemeClr val="dk1"/>
                </a:solidFill>
              </a:defRPr>
            </a:lvl4pPr>
            <a:lvl5pPr marL="2286000" lvl="4" indent="-317500" rtl="0">
              <a:spcBef>
                <a:spcPts val="0"/>
              </a:spcBef>
              <a:spcAft>
                <a:spcPts val="0"/>
              </a:spcAft>
              <a:buClr>
                <a:schemeClr val="dk1"/>
              </a:buClr>
              <a:buSzPts val="1400"/>
              <a:buChar char="○"/>
              <a:defRPr>
                <a:solidFill>
                  <a:schemeClr val="dk1"/>
                </a:solidFill>
              </a:defRPr>
            </a:lvl5pPr>
            <a:lvl6pPr marL="2743200" lvl="5" indent="-317500" rtl="0">
              <a:spcBef>
                <a:spcPts val="0"/>
              </a:spcBef>
              <a:spcAft>
                <a:spcPts val="0"/>
              </a:spcAft>
              <a:buClr>
                <a:schemeClr val="dk1"/>
              </a:buClr>
              <a:buSzPts val="1400"/>
              <a:buChar char="■"/>
              <a:defRPr>
                <a:solidFill>
                  <a:schemeClr val="dk1"/>
                </a:solidFill>
              </a:defRPr>
            </a:lvl6pPr>
            <a:lvl7pPr marL="3200400" lvl="6" indent="-317500" rtl="0">
              <a:spcBef>
                <a:spcPts val="0"/>
              </a:spcBef>
              <a:spcAft>
                <a:spcPts val="0"/>
              </a:spcAft>
              <a:buClr>
                <a:schemeClr val="dk1"/>
              </a:buClr>
              <a:buSzPts val="1400"/>
              <a:buChar char="●"/>
              <a:defRPr>
                <a:solidFill>
                  <a:schemeClr val="dk1"/>
                </a:solidFill>
              </a:defRPr>
            </a:lvl7pPr>
            <a:lvl8pPr marL="3657600" lvl="7" indent="-317500" rtl="0">
              <a:spcBef>
                <a:spcPts val="0"/>
              </a:spcBef>
              <a:spcAft>
                <a:spcPts val="0"/>
              </a:spcAft>
              <a:buClr>
                <a:schemeClr val="dk1"/>
              </a:buClr>
              <a:buSzPts val="1400"/>
              <a:buChar char="○"/>
              <a:defRPr>
                <a:solidFill>
                  <a:schemeClr val="dk1"/>
                </a:solidFill>
              </a:defRPr>
            </a:lvl8pPr>
            <a:lvl9pPr marL="4114800" lvl="8" indent="-317500" rtl="0">
              <a:spcBef>
                <a:spcPts val="0"/>
              </a:spcBef>
              <a:spcAft>
                <a:spcPts val="0"/>
              </a:spcAft>
              <a:buClr>
                <a:schemeClr val="dk1"/>
              </a:buClr>
              <a:buSzPts val="1400"/>
              <a:buChar char="■"/>
              <a:defRPr>
                <a:solidFill>
                  <a:schemeClr val="dk1"/>
                </a:solidFill>
              </a:defRPr>
            </a:lvl9pPr>
          </a:lstStyle>
          <a:p>
            <a:endParaRPr/>
          </a:p>
        </p:txBody>
      </p:sp>
      <p:sp>
        <p:nvSpPr>
          <p:cNvPr id="35" name="Google Shape;35;p4"/>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solidFill>
                  <a:schemeClr val="accent5"/>
                </a:solidFill>
              </a:defRPr>
            </a:lvl1pPr>
            <a:lvl2pPr lvl="1">
              <a:buNone/>
              <a:defRPr>
                <a:solidFill>
                  <a:schemeClr val="accent5"/>
                </a:solidFill>
              </a:defRPr>
            </a:lvl2pPr>
            <a:lvl3pPr lvl="2">
              <a:buNone/>
              <a:defRPr>
                <a:solidFill>
                  <a:schemeClr val="accent5"/>
                </a:solidFill>
              </a:defRPr>
            </a:lvl3pPr>
            <a:lvl4pPr lvl="3">
              <a:buNone/>
              <a:defRPr>
                <a:solidFill>
                  <a:schemeClr val="accent5"/>
                </a:solidFill>
              </a:defRPr>
            </a:lvl4pPr>
            <a:lvl5pPr lvl="4">
              <a:buNone/>
              <a:defRPr>
                <a:solidFill>
                  <a:schemeClr val="accent5"/>
                </a:solidFill>
              </a:defRPr>
            </a:lvl5pPr>
            <a:lvl6pPr lvl="5">
              <a:buNone/>
              <a:defRPr>
                <a:solidFill>
                  <a:schemeClr val="accent5"/>
                </a:solidFill>
              </a:defRPr>
            </a:lvl6pPr>
            <a:lvl7pPr lvl="6">
              <a:buNone/>
              <a:defRPr>
                <a:solidFill>
                  <a:schemeClr val="accent5"/>
                </a:solidFill>
              </a:defRPr>
            </a:lvl7pPr>
            <a:lvl8pPr lvl="7">
              <a:buNone/>
              <a:defRPr>
                <a:solidFill>
                  <a:schemeClr val="accent5"/>
                </a:solidFill>
              </a:defRPr>
            </a:lvl8pPr>
            <a:lvl9pPr lvl="8">
              <a:buNone/>
              <a:defRPr>
                <a:solidFill>
                  <a:schemeClr val="accent5"/>
                </a:solidFill>
              </a:defRPr>
            </a:lvl9pPr>
          </a:lstStyle>
          <a:p>
            <a:pPr marL="0" lvl="0" indent="0" algn="r" rtl="0">
              <a:spcBef>
                <a:spcPts val="0"/>
              </a:spcBef>
              <a:spcAft>
                <a:spcPts val="0"/>
              </a:spcAft>
              <a:buNone/>
            </a:pPr>
            <a:fld id="{00000000-1234-1234-1234-123412341234}" type="slidenum">
              <a:rPr lang="en"/>
              <a:t>‹#›</a:t>
            </a:fld>
            <a:endParaRPr/>
          </a:p>
        </p:txBody>
      </p:sp>
      <p:sp>
        <p:nvSpPr>
          <p:cNvPr id="36" name="Google Shape;36;p4"/>
          <p:cNvSpPr txBox="1"/>
          <p:nvPr/>
        </p:nvSpPr>
        <p:spPr>
          <a:xfrm>
            <a:off x="6474060" y="60263"/>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pic>
        <p:nvPicPr>
          <p:cNvPr id="37" name="Google Shape;37;p4"/>
          <p:cNvPicPr preferRelativeResize="0"/>
          <p:nvPr/>
        </p:nvPicPr>
        <p:blipFill rotWithShape="1">
          <a:blip r:embed="rId3">
            <a:alphaModFix/>
          </a:blip>
          <a:srcRect/>
          <a:stretch/>
        </p:blipFill>
        <p:spPr>
          <a:xfrm>
            <a:off x="8588298" y="97489"/>
            <a:ext cx="218573" cy="197348"/>
          </a:xfrm>
          <a:prstGeom prst="rect">
            <a:avLst/>
          </a:prstGeom>
          <a:noFill/>
          <a:ln>
            <a:noFill/>
          </a:ln>
        </p:spPr>
      </p:pic>
      <p:sp>
        <p:nvSpPr>
          <p:cNvPr id="38" name="Google Shape;38;p4"/>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4 agenda items">
  <p:cSld name="TITLE_ONLY_1">
    <p:spTree>
      <p:nvGrpSpPr>
        <p:cNvPr id="1" name="Shape 270"/>
        <p:cNvGrpSpPr/>
        <p:nvPr/>
      </p:nvGrpSpPr>
      <p:grpSpPr>
        <a:xfrm>
          <a:off x="0" y="0"/>
          <a:ext cx="0" cy="0"/>
          <a:chOff x="0" y="0"/>
          <a:chExt cx="0" cy="0"/>
        </a:xfrm>
      </p:grpSpPr>
      <p:sp>
        <p:nvSpPr>
          <p:cNvPr id="271" name="Google Shape;271;p32"/>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solidFill>
                  <a:schemeClr val="accent5"/>
                </a:solidFill>
              </a:defRPr>
            </a:lvl1pPr>
            <a:lvl2pPr lvl="1">
              <a:buNone/>
              <a:defRPr>
                <a:solidFill>
                  <a:schemeClr val="accent5"/>
                </a:solidFill>
              </a:defRPr>
            </a:lvl2pPr>
            <a:lvl3pPr lvl="2">
              <a:buNone/>
              <a:defRPr>
                <a:solidFill>
                  <a:schemeClr val="accent5"/>
                </a:solidFill>
              </a:defRPr>
            </a:lvl3pPr>
            <a:lvl4pPr lvl="3">
              <a:buNone/>
              <a:defRPr>
                <a:solidFill>
                  <a:schemeClr val="accent5"/>
                </a:solidFill>
              </a:defRPr>
            </a:lvl4pPr>
            <a:lvl5pPr lvl="4">
              <a:buNone/>
              <a:defRPr>
                <a:solidFill>
                  <a:schemeClr val="accent5"/>
                </a:solidFill>
              </a:defRPr>
            </a:lvl5pPr>
            <a:lvl6pPr lvl="5">
              <a:buNone/>
              <a:defRPr>
                <a:solidFill>
                  <a:schemeClr val="accent5"/>
                </a:solidFill>
              </a:defRPr>
            </a:lvl6pPr>
            <a:lvl7pPr lvl="6">
              <a:buNone/>
              <a:defRPr>
                <a:solidFill>
                  <a:schemeClr val="accent5"/>
                </a:solidFill>
              </a:defRPr>
            </a:lvl7pPr>
            <a:lvl8pPr lvl="7">
              <a:buNone/>
              <a:defRPr>
                <a:solidFill>
                  <a:schemeClr val="accent5"/>
                </a:solidFill>
              </a:defRPr>
            </a:lvl8pPr>
            <a:lvl9pPr lvl="8">
              <a:buNone/>
              <a:defRPr>
                <a:solidFill>
                  <a:schemeClr val="accent5"/>
                </a:solidFill>
              </a:defRPr>
            </a:lvl9pPr>
          </a:lstStyle>
          <a:p>
            <a:pPr marL="0" lvl="0" indent="0" algn="r" rtl="0">
              <a:spcBef>
                <a:spcPts val="0"/>
              </a:spcBef>
              <a:spcAft>
                <a:spcPts val="0"/>
              </a:spcAft>
              <a:buNone/>
            </a:pPr>
            <a:fld id="{00000000-1234-1234-1234-123412341234}" type="slidenum">
              <a:rPr lang="en"/>
              <a:t>‹#›</a:t>
            </a:fld>
            <a:endParaRPr/>
          </a:p>
        </p:txBody>
      </p:sp>
      <p:pic>
        <p:nvPicPr>
          <p:cNvPr id="272" name="Google Shape;272;p32"/>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273" name="Google Shape;273;p32"/>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4" name="Google Shape;274;p32"/>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2"/>
          <p:cNvSpPr txBox="1">
            <a:spLocks noGrp="1"/>
          </p:cNvSpPr>
          <p:nvPr>
            <p:ph type="subTitle" idx="1"/>
          </p:nvPr>
        </p:nvSpPr>
        <p:spPr>
          <a:xfrm>
            <a:off x="367375" y="1332278"/>
            <a:ext cx="548700" cy="5727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6" name="Google Shape;276;p32"/>
          <p:cNvSpPr txBox="1">
            <a:spLocks noGrp="1"/>
          </p:cNvSpPr>
          <p:nvPr>
            <p:ph type="subTitle" idx="2"/>
          </p:nvPr>
        </p:nvSpPr>
        <p:spPr>
          <a:xfrm>
            <a:off x="1095725" y="1332278"/>
            <a:ext cx="7258200" cy="572700"/>
          </a:xfrm>
          <a:prstGeom prst="rect">
            <a:avLst/>
          </a:prstGeom>
          <a:ln>
            <a:noFill/>
          </a:ln>
        </p:spPr>
        <p:txBody>
          <a:bodyPr spcFirstLastPara="1" wrap="square" lIns="91425" tIns="91425" rIns="91425" bIns="91425" anchor="ctr"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7" name="Google Shape;277;p32"/>
          <p:cNvSpPr txBox="1">
            <a:spLocks noGrp="1"/>
          </p:cNvSpPr>
          <p:nvPr>
            <p:ph type="subTitle" idx="3"/>
          </p:nvPr>
        </p:nvSpPr>
        <p:spPr>
          <a:xfrm>
            <a:off x="367375" y="1987544"/>
            <a:ext cx="548700" cy="572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8" name="Google Shape;278;p32"/>
          <p:cNvSpPr txBox="1">
            <a:spLocks noGrp="1"/>
          </p:cNvSpPr>
          <p:nvPr>
            <p:ph type="subTitle" idx="4"/>
          </p:nvPr>
        </p:nvSpPr>
        <p:spPr>
          <a:xfrm>
            <a:off x="1095725" y="1987544"/>
            <a:ext cx="7258200" cy="57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9" name="Google Shape;279;p32"/>
          <p:cNvSpPr txBox="1">
            <a:spLocks noGrp="1"/>
          </p:cNvSpPr>
          <p:nvPr>
            <p:ph type="subTitle" idx="5"/>
          </p:nvPr>
        </p:nvSpPr>
        <p:spPr>
          <a:xfrm>
            <a:off x="367375" y="2642811"/>
            <a:ext cx="548700" cy="572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0" name="Google Shape;280;p32"/>
          <p:cNvSpPr txBox="1">
            <a:spLocks noGrp="1"/>
          </p:cNvSpPr>
          <p:nvPr>
            <p:ph type="subTitle" idx="6"/>
          </p:nvPr>
        </p:nvSpPr>
        <p:spPr>
          <a:xfrm>
            <a:off x="1095725" y="2642811"/>
            <a:ext cx="7258200" cy="57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1" name="Google Shape;281;p32"/>
          <p:cNvSpPr txBox="1">
            <a:spLocks noGrp="1"/>
          </p:cNvSpPr>
          <p:nvPr>
            <p:ph type="subTitle" idx="7"/>
          </p:nvPr>
        </p:nvSpPr>
        <p:spPr>
          <a:xfrm>
            <a:off x="367375" y="3298078"/>
            <a:ext cx="548700" cy="572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2" name="Google Shape;282;p32"/>
          <p:cNvSpPr txBox="1">
            <a:spLocks noGrp="1"/>
          </p:cNvSpPr>
          <p:nvPr>
            <p:ph type="subTitle" idx="8"/>
          </p:nvPr>
        </p:nvSpPr>
        <p:spPr>
          <a:xfrm>
            <a:off x="1095725" y="3298078"/>
            <a:ext cx="7258200" cy="57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3" name="Google Shape;283;p32"/>
          <p:cNvSpPr txBox="1"/>
          <p:nvPr/>
        </p:nvSpPr>
        <p:spPr>
          <a:xfrm>
            <a:off x="6842210" y="60888"/>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5 agenda items">
  <p:cSld name="TITLE_ONLY_1_1">
    <p:spTree>
      <p:nvGrpSpPr>
        <p:cNvPr id="1" name="Shape 284"/>
        <p:cNvGrpSpPr/>
        <p:nvPr/>
      </p:nvGrpSpPr>
      <p:grpSpPr>
        <a:xfrm>
          <a:off x="0" y="0"/>
          <a:ext cx="0" cy="0"/>
          <a:chOff x="0" y="0"/>
          <a:chExt cx="0" cy="0"/>
        </a:xfrm>
      </p:grpSpPr>
      <p:sp>
        <p:nvSpPr>
          <p:cNvPr id="285" name="Google Shape;285;p33"/>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solidFill>
                  <a:schemeClr val="accent5"/>
                </a:solidFill>
              </a:defRPr>
            </a:lvl1pPr>
            <a:lvl2pPr lvl="1">
              <a:buNone/>
              <a:defRPr>
                <a:solidFill>
                  <a:schemeClr val="accent5"/>
                </a:solidFill>
              </a:defRPr>
            </a:lvl2pPr>
            <a:lvl3pPr lvl="2">
              <a:buNone/>
              <a:defRPr>
                <a:solidFill>
                  <a:schemeClr val="accent5"/>
                </a:solidFill>
              </a:defRPr>
            </a:lvl3pPr>
            <a:lvl4pPr lvl="3">
              <a:buNone/>
              <a:defRPr>
                <a:solidFill>
                  <a:schemeClr val="accent5"/>
                </a:solidFill>
              </a:defRPr>
            </a:lvl4pPr>
            <a:lvl5pPr lvl="4">
              <a:buNone/>
              <a:defRPr>
                <a:solidFill>
                  <a:schemeClr val="accent5"/>
                </a:solidFill>
              </a:defRPr>
            </a:lvl5pPr>
            <a:lvl6pPr lvl="5">
              <a:buNone/>
              <a:defRPr>
                <a:solidFill>
                  <a:schemeClr val="accent5"/>
                </a:solidFill>
              </a:defRPr>
            </a:lvl6pPr>
            <a:lvl7pPr lvl="6">
              <a:buNone/>
              <a:defRPr>
                <a:solidFill>
                  <a:schemeClr val="accent5"/>
                </a:solidFill>
              </a:defRPr>
            </a:lvl7pPr>
            <a:lvl8pPr lvl="7">
              <a:buNone/>
              <a:defRPr>
                <a:solidFill>
                  <a:schemeClr val="accent5"/>
                </a:solidFill>
              </a:defRPr>
            </a:lvl8pPr>
            <a:lvl9pPr lvl="8">
              <a:buNone/>
              <a:defRPr>
                <a:solidFill>
                  <a:schemeClr val="accent5"/>
                </a:solidFill>
              </a:defRPr>
            </a:lvl9pPr>
          </a:lstStyle>
          <a:p>
            <a:pPr marL="0" lvl="0" indent="0" algn="r" rtl="0">
              <a:spcBef>
                <a:spcPts val="0"/>
              </a:spcBef>
              <a:spcAft>
                <a:spcPts val="0"/>
              </a:spcAft>
              <a:buNone/>
            </a:pPr>
            <a:fld id="{00000000-1234-1234-1234-123412341234}" type="slidenum">
              <a:rPr lang="en"/>
              <a:t>‹#›</a:t>
            </a:fld>
            <a:endParaRPr/>
          </a:p>
        </p:txBody>
      </p:sp>
      <p:pic>
        <p:nvPicPr>
          <p:cNvPr id="286" name="Google Shape;286;p33"/>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287" name="Google Shape;287;p33"/>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88" name="Google Shape;288;p33"/>
          <p:cNvSpPr txBox="1">
            <a:spLocks noGrp="1"/>
          </p:cNvSpPr>
          <p:nvPr>
            <p:ph type="subTitle" idx="1"/>
          </p:nvPr>
        </p:nvSpPr>
        <p:spPr>
          <a:xfrm>
            <a:off x="367375" y="1332278"/>
            <a:ext cx="548700" cy="5727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9" name="Google Shape;289;p33"/>
          <p:cNvSpPr txBox="1">
            <a:spLocks noGrp="1"/>
          </p:cNvSpPr>
          <p:nvPr>
            <p:ph type="subTitle" idx="2"/>
          </p:nvPr>
        </p:nvSpPr>
        <p:spPr>
          <a:xfrm>
            <a:off x="1095725" y="1332278"/>
            <a:ext cx="7258200" cy="572700"/>
          </a:xfrm>
          <a:prstGeom prst="rect">
            <a:avLst/>
          </a:prstGeom>
          <a:ln>
            <a:noFill/>
          </a:ln>
        </p:spPr>
        <p:txBody>
          <a:bodyPr spcFirstLastPara="1" wrap="square" lIns="91425" tIns="91425" rIns="91425" bIns="91425" anchor="ctr"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0" name="Google Shape;290;p33"/>
          <p:cNvSpPr txBox="1">
            <a:spLocks noGrp="1"/>
          </p:cNvSpPr>
          <p:nvPr>
            <p:ph type="subTitle" idx="3"/>
          </p:nvPr>
        </p:nvSpPr>
        <p:spPr>
          <a:xfrm>
            <a:off x="367375" y="1987544"/>
            <a:ext cx="548700" cy="572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1" name="Google Shape;291;p33"/>
          <p:cNvSpPr txBox="1">
            <a:spLocks noGrp="1"/>
          </p:cNvSpPr>
          <p:nvPr>
            <p:ph type="subTitle" idx="4"/>
          </p:nvPr>
        </p:nvSpPr>
        <p:spPr>
          <a:xfrm>
            <a:off x="1095725" y="1987544"/>
            <a:ext cx="7258200" cy="57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2" name="Google Shape;292;p33"/>
          <p:cNvSpPr txBox="1">
            <a:spLocks noGrp="1"/>
          </p:cNvSpPr>
          <p:nvPr>
            <p:ph type="subTitle" idx="5"/>
          </p:nvPr>
        </p:nvSpPr>
        <p:spPr>
          <a:xfrm>
            <a:off x="367375" y="2642811"/>
            <a:ext cx="548700" cy="572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3" name="Google Shape;293;p33"/>
          <p:cNvSpPr txBox="1">
            <a:spLocks noGrp="1"/>
          </p:cNvSpPr>
          <p:nvPr>
            <p:ph type="subTitle" idx="6"/>
          </p:nvPr>
        </p:nvSpPr>
        <p:spPr>
          <a:xfrm>
            <a:off x="1095725" y="2642811"/>
            <a:ext cx="7258200" cy="57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4" name="Google Shape;294;p33"/>
          <p:cNvSpPr txBox="1">
            <a:spLocks noGrp="1"/>
          </p:cNvSpPr>
          <p:nvPr>
            <p:ph type="subTitle" idx="7"/>
          </p:nvPr>
        </p:nvSpPr>
        <p:spPr>
          <a:xfrm>
            <a:off x="367375" y="3298078"/>
            <a:ext cx="548700" cy="572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5" name="Google Shape;295;p33"/>
          <p:cNvSpPr txBox="1">
            <a:spLocks noGrp="1"/>
          </p:cNvSpPr>
          <p:nvPr>
            <p:ph type="subTitle" idx="8"/>
          </p:nvPr>
        </p:nvSpPr>
        <p:spPr>
          <a:xfrm>
            <a:off x="1095725" y="3298078"/>
            <a:ext cx="7258200" cy="57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6" name="Google Shape;296;p33"/>
          <p:cNvSpPr txBox="1">
            <a:spLocks noGrp="1"/>
          </p:cNvSpPr>
          <p:nvPr>
            <p:ph type="subTitle" idx="9"/>
          </p:nvPr>
        </p:nvSpPr>
        <p:spPr>
          <a:xfrm>
            <a:off x="367375" y="3952644"/>
            <a:ext cx="548700" cy="572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7" name="Google Shape;297;p33"/>
          <p:cNvSpPr txBox="1">
            <a:spLocks noGrp="1"/>
          </p:cNvSpPr>
          <p:nvPr>
            <p:ph type="subTitle" idx="13"/>
          </p:nvPr>
        </p:nvSpPr>
        <p:spPr>
          <a:xfrm>
            <a:off x="1095725" y="3952644"/>
            <a:ext cx="7258200" cy="57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8" name="Google Shape;298;p33"/>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3"/>
          <p:cNvSpPr txBox="1"/>
          <p:nvPr/>
        </p:nvSpPr>
        <p:spPr>
          <a:xfrm>
            <a:off x="6842210" y="60888"/>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6 agenda items">
  <p:cSld name="TITLE_ONLY_1_1_1">
    <p:spTree>
      <p:nvGrpSpPr>
        <p:cNvPr id="1" name="Shape 300"/>
        <p:cNvGrpSpPr/>
        <p:nvPr/>
      </p:nvGrpSpPr>
      <p:grpSpPr>
        <a:xfrm>
          <a:off x="0" y="0"/>
          <a:ext cx="0" cy="0"/>
          <a:chOff x="0" y="0"/>
          <a:chExt cx="0" cy="0"/>
        </a:xfrm>
      </p:grpSpPr>
      <p:sp>
        <p:nvSpPr>
          <p:cNvPr id="301" name="Google Shape;301;p34"/>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solidFill>
                  <a:schemeClr val="accent5"/>
                </a:solidFill>
              </a:defRPr>
            </a:lvl1pPr>
            <a:lvl2pPr lvl="1">
              <a:buNone/>
              <a:defRPr>
                <a:solidFill>
                  <a:schemeClr val="accent5"/>
                </a:solidFill>
              </a:defRPr>
            </a:lvl2pPr>
            <a:lvl3pPr lvl="2">
              <a:buNone/>
              <a:defRPr>
                <a:solidFill>
                  <a:schemeClr val="accent5"/>
                </a:solidFill>
              </a:defRPr>
            </a:lvl3pPr>
            <a:lvl4pPr lvl="3">
              <a:buNone/>
              <a:defRPr>
                <a:solidFill>
                  <a:schemeClr val="accent5"/>
                </a:solidFill>
              </a:defRPr>
            </a:lvl4pPr>
            <a:lvl5pPr lvl="4">
              <a:buNone/>
              <a:defRPr>
                <a:solidFill>
                  <a:schemeClr val="accent5"/>
                </a:solidFill>
              </a:defRPr>
            </a:lvl5pPr>
            <a:lvl6pPr lvl="5">
              <a:buNone/>
              <a:defRPr>
                <a:solidFill>
                  <a:schemeClr val="accent5"/>
                </a:solidFill>
              </a:defRPr>
            </a:lvl6pPr>
            <a:lvl7pPr lvl="6">
              <a:buNone/>
              <a:defRPr>
                <a:solidFill>
                  <a:schemeClr val="accent5"/>
                </a:solidFill>
              </a:defRPr>
            </a:lvl7pPr>
            <a:lvl8pPr lvl="7">
              <a:buNone/>
              <a:defRPr>
                <a:solidFill>
                  <a:schemeClr val="accent5"/>
                </a:solidFill>
              </a:defRPr>
            </a:lvl8pPr>
            <a:lvl9pPr lvl="8">
              <a:buNone/>
              <a:defRPr>
                <a:solidFill>
                  <a:schemeClr val="accent5"/>
                </a:solidFill>
              </a:defRPr>
            </a:lvl9pPr>
          </a:lstStyle>
          <a:p>
            <a:pPr marL="0" lvl="0" indent="0" algn="r" rtl="0">
              <a:spcBef>
                <a:spcPts val="0"/>
              </a:spcBef>
              <a:spcAft>
                <a:spcPts val="0"/>
              </a:spcAft>
              <a:buNone/>
            </a:pPr>
            <a:fld id="{00000000-1234-1234-1234-123412341234}" type="slidenum">
              <a:rPr lang="en"/>
              <a:t>‹#›</a:t>
            </a:fld>
            <a:endParaRPr/>
          </a:p>
        </p:txBody>
      </p:sp>
      <p:pic>
        <p:nvPicPr>
          <p:cNvPr id="302" name="Google Shape;302;p34"/>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303" name="Google Shape;303;p34"/>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4" name="Google Shape;304;p34"/>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4"/>
          <p:cNvSpPr txBox="1">
            <a:spLocks noGrp="1"/>
          </p:cNvSpPr>
          <p:nvPr>
            <p:ph type="subTitle" idx="1"/>
          </p:nvPr>
        </p:nvSpPr>
        <p:spPr>
          <a:xfrm>
            <a:off x="367375" y="1560878"/>
            <a:ext cx="548700" cy="5727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6" name="Google Shape;306;p34"/>
          <p:cNvSpPr txBox="1">
            <a:spLocks noGrp="1"/>
          </p:cNvSpPr>
          <p:nvPr>
            <p:ph type="subTitle" idx="2"/>
          </p:nvPr>
        </p:nvSpPr>
        <p:spPr>
          <a:xfrm>
            <a:off x="1095725" y="1501344"/>
            <a:ext cx="3250200" cy="5727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7" name="Google Shape;307;p34"/>
          <p:cNvSpPr txBox="1">
            <a:spLocks noGrp="1"/>
          </p:cNvSpPr>
          <p:nvPr>
            <p:ph type="subTitle" idx="3"/>
          </p:nvPr>
        </p:nvSpPr>
        <p:spPr>
          <a:xfrm>
            <a:off x="367375" y="2597144"/>
            <a:ext cx="548700" cy="572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8" name="Google Shape;308;p34"/>
          <p:cNvSpPr txBox="1">
            <a:spLocks noGrp="1"/>
          </p:cNvSpPr>
          <p:nvPr>
            <p:ph type="subTitle" idx="4"/>
          </p:nvPr>
        </p:nvSpPr>
        <p:spPr>
          <a:xfrm>
            <a:off x="1095725" y="2537607"/>
            <a:ext cx="3250200" cy="5727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9" name="Google Shape;309;p34"/>
          <p:cNvSpPr txBox="1">
            <a:spLocks noGrp="1"/>
          </p:cNvSpPr>
          <p:nvPr>
            <p:ph type="subTitle" idx="5"/>
          </p:nvPr>
        </p:nvSpPr>
        <p:spPr>
          <a:xfrm>
            <a:off x="367375" y="3633411"/>
            <a:ext cx="548700" cy="572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0" name="Google Shape;310;p34"/>
          <p:cNvSpPr txBox="1">
            <a:spLocks noGrp="1"/>
          </p:cNvSpPr>
          <p:nvPr>
            <p:ph type="subTitle" idx="6"/>
          </p:nvPr>
        </p:nvSpPr>
        <p:spPr>
          <a:xfrm>
            <a:off x="1095725" y="3573871"/>
            <a:ext cx="3250200" cy="5727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1" name="Google Shape;311;p34"/>
          <p:cNvSpPr txBox="1">
            <a:spLocks noGrp="1"/>
          </p:cNvSpPr>
          <p:nvPr>
            <p:ph type="subTitle" idx="7"/>
          </p:nvPr>
        </p:nvSpPr>
        <p:spPr>
          <a:xfrm>
            <a:off x="4729830" y="1560878"/>
            <a:ext cx="548700" cy="5727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2" name="Google Shape;312;p34"/>
          <p:cNvSpPr txBox="1">
            <a:spLocks noGrp="1"/>
          </p:cNvSpPr>
          <p:nvPr>
            <p:ph type="subTitle" idx="8"/>
          </p:nvPr>
        </p:nvSpPr>
        <p:spPr>
          <a:xfrm>
            <a:off x="5458180" y="1501344"/>
            <a:ext cx="3250200" cy="5727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3" name="Google Shape;313;p34"/>
          <p:cNvSpPr txBox="1">
            <a:spLocks noGrp="1"/>
          </p:cNvSpPr>
          <p:nvPr>
            <p:ph type="subTitle" idx="9"/>
          </p:nvPr>
        </p:nvSpPr>
        <p:spPr>
          <a:xfrm>
            <a:off x="4729830" y="2597144"/>
            <a:ext cx="548700" cy="572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4" name="Google Shape;314;p34"/>
          <p:cNvSpPr txBox="1">
            <a:spLocks noGrp="1"/>
          </p:cNvSpPr>
          <p:nvPr>
            <p:ph type="subTitle" idx="13"/>
          </p:nvPr>
        </p:nvSpPr>
        <p:spPr>
          <a:xfrm>
            <a:off x="5458180" y="2537607"/>
            <a:ext cx="3250200" cy="5727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5" name="Google Shape;315;p34"/>
          <p:cNvSpPr txBox="1">
            <a:spLocks noGrp="1"/>
          </p:cNvSpPr>
          <p:nvPr>
            <p:ph type="subTitle" idx="14"/>
          </p:nvPr>
        </p:nvSpPr>
        <p:spPr>
          <a:xfrm>
            <a:off x="4729830" y="3633411"/>
            <a:ext cx="548700" cy="572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6" name="Google Shape;316;p34"/>
          <p:cNvSpPr txBox="1">
            <a:spLocks noGrp="1"/>
          </p:cNvSpPr>
          <p:nvPr>
            <p:ph type="subTitle" idx="15"/>
          </p:nvPr>
        </p:nvSpPr>
        <p:spPr>
          <a:xfrm>
            <a:off x="5458180" y="3573871"/>
            <a:ext cx="3250200" cy="5727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7" name="Google Shape;317;p34"/>
          <p:cNvSpPr txBox="1"/>
          <p:nvPr/>
        </p:nvSpPr>
        <p:spPr>
          <a:xfrm>
            <a:off x="6842210" y="60888"/>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End slide" type="blank">
  <p:cSld name="BLANK">
    <p:spTree>
      <p:nvGrpSpPr>
        <p:cNvPr id="1" name="Shape 318"/>
        <p:cNvGrpSpPr/>
        <p:nvPr/>
      </p:nvGrpSpPr>
      <p:grpSpPr>
        <a:xfrm>
          <a:off x="0" y="0"/>
          <a:ext cx="0" cy="0"/>
          <a:chOff x="0" y="0"/>
          <a:chExt cx="0" cy="0"/>
        </a:xfrm>
      </p:grpSpPr>
      <p:sp>
        <p:nvSpPr>
          <p:cNvPr id="319" name="Google Shape;319;p35"/>
          <p:cNvSpPr txBox="1"/>
          <p:nvPr/>
        </p:nvSpPr>
        <p:spPr>
          <a:xfrm>
            <a:off x="1874100" y="2940882"/>
            <a:ext cx="5395800" cy="5604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450" b="1">
                <a:solidFill>
                  <a:schemeClr val="dk2"/>
                </a:solidFill>
                <a:latin typeface="Public Sans"/>
                <a:ea typeface="Public Sans"/>
                <a:cs typeface="Public Sans"/>
                <a:sym typeface="Public Sans"/>
              </a:rPr>
              <a:t>Office of Government-wide Policy</a:t>
            </a:r>
            <a:endParaRPr sz="1450" b="1">
              <a:solidFill>
                <a:schemeClr val="dk2"/>
              </a:solidFill>
              <a:latin typeface="Public Sans"/>
              <a:ea typeface="Public Sans"/>
              <a:cs typeface="Public Sans"/>
              <a:sym typeface="Public Sans"/>
            </a:endParaRPr>
          </a:p>
          <a:p>
            <a:pPr marL="0" lvl="0" indent="0" algn="ctr" rtl="0">
              <a:spcBef>
                <a:spcPts val="0"/>
              </a:spcBef>
              <a:spcAft>
                <a:spcPts val="0"/>
              </a:spcAft>
              <a:buNone/>
            </a:pPr>
            <a:r>
              <a:rPr lang="en" sz="1450" b="1">
                <a:solidFill>
                  <a:schemeClr val="dk2"/>
                </a:solidFill>
                <a:latin typeface="Public Sans"/>
                <a:ea typeface="Public Sans"/>
                <a:cs typeface="Public Sans"/>
                <a:sym typeface="Public Sans"/>
              </a:rPr>
              <a:t>Office of Technology Policy</a:t>
            </a:r>
            <a:endParaRPr sz="1450" b="1">
              <a:solidFill>
                <a:schemeClr val="dk2"/>
              </a:solidFill>
              <a:latin typeface="Public Sans"/>
              <a:ea typeface="Public Sans"/>
              <a:cs typeface="Public Sans"/>
              <a:sym typeface="Public Sans"/>
            </a:endParaRPr>
          </a:p>
        </p:txBody>
      </p:sp>
      <p:pic>
        <p:nvPicPr>
          <p:cNvPr id="320" name="Google Shape;320;p35" descr="GSA Logo."/>
          <p:cNvPicPr preferRelativeResize="0"/>
          <p:nvPr/>
        </p:nvPicPr>
        <p:blipFill>
          <a:blip r:embed="rId2">
            <a:alphaModFix/>
          </a:blip>
          <a:stretch>
            <a:fillRect/>
          </a:stretch>
        </p:blipFill>
        <p:spPr>
          <a:xfrm>
            <a:off x="4018876" y="1642218"/>
            <a:ext cx="1106248" cy="998723"/>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321"/>
        <p:cNvGrpSpPr/>
        <p:nvPr/>
      </p:nvGrpSpPr>
      <p:grpSpPr>
        <a:xfrm>
          <a:off x="0" y="0"/>
          <a:ext cx="0" cy="0"/>
          <a:chOff x="0" y="0"/>
          <a:chExt cx="0" cy="0"/>
        </a:xfrm>
      </p:grpSpPr>
      <p:pic>
        <p:nvPicPr>
          <p:cNvPr id="322" name="Google Shape;322;p36"/>
          <p:cNvPicPr preferRelativeResize="0"/>
          <p:nvPr/>
        </p:nvPicPr>
        <p:blipFill rotWithShape="1">
          <a:blip r:embed="rId2">
            <a:alphaModFix/>
          </a:blip>
          <a:srcRect t="10" b="-10"/>
          <a:stretch/>
        </p:blipFill>
        <p:spPr>
          <a:xfrm>
            <a:off x="-1" y="-1"/>
            <a:ext cx="9144003" cy="5143501"/>
          </a:xfrm>
          <a:prstGeom prst="rect">
            <a:avLst/>
          </a:prstGeom>
          <a:noFill/>
          <a:ln>
            <a:noFill/>
          </a:ln>
        </p:spPr>
      </p:pic>
      <p:sp>
        <p:nvSpPr>
          <p:cNvPr id="323" name="Google Shape;323;p36"/>
          <p:cNvSpPr txBox="1">
            <a:spLocks noGrp="1"/>
          </p:cNvSpPr>
          <p:nvPr>
            <p:ph type="ctrTitle"/>
          </p:nvPr>
        </p:nvSpPr>
        <p:spPr>
          <a:xfrm>
            <a:off x="3779055" y="397625"/>
            <a:ext cx="4980000" cy="1331100"/>
          </a:xfrm>
          <a:prstGeom prst="rect">
            <a:avLst/>
          </a:prstGeom>
        </p:spPr>
        <p:txBody>
          <a:bodyPr spcFirstLastPara="1" wrap="square" lIns="0" tIns="0" rIns="0" bIns="0" anchor="b" anchorCtr="0">
            <a:noAutofit/>
          </a:bodyPr>
          <a:lstStyle>
            <a:lvl1pPr lvl="0">
              <a:spcBef>
                <a:spcPts val="0"/>
              </a:spcBef>
              <a:spcAft>
                <a:spcPts val="0"/>
              </a:spcAft>
              <a:buClr>
                <a:schemeClr val="lt1"/>
              </a:buClr>
              <a:buSzPts val="4500"/>
              <a:buNone/>
              <a:defRPr sz="4500">
                <a:solidFill>
                  <a:schemeClr val="lt1"/>
                </a:solidFill>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324" name="Google Shape;324;p36"/>
          <p:cNvSpPr txBox="1">
            <a:spLocks noGrp="1"/>
          </p:cNvSpPr>
          <p:nvPr>
            <p:ph type="body" idx="1"/>
          </p:nvPr>
        </p:nvSpPr>
        <p:spPr>
          <a:xfrm>
            <a:off x="3779180" y="1738627"/>
            <a:ext cx="4980000" cy="386100"/>
          </a:xfrm>
          <a:prstGeom prst="rect">
            <a:avLst/>
          </a:prstGeom>
        </p:spPr>
        <p:txBody>
          <a:bodyPr spcFirstLastPara="1" wrap="square" lIns="0" tIns="0" rIns="0" bIns="0" anchor="t" anchorCtr="0">
            <a:noAutofit/>
          </a:bodyPr>
          <a:lstStyle>
            <a:lvl1pPr marL="457200" lvl="0" indent="-342900">
              <a:lnSpc>
                <a:spcPct val="100000"/>
              </a:lnSpc>
              <a:spcBef>
                <a:spcPts val="0"/>
              </a:spcBef>
              <a:spcAft>
                <a:spcPts val="0"/>
              </a:spcAft>
              <a:buClr>
                <a:schemeClr val="lt1"/>
              </a:buClr>
              <a:buSzPts val="1800"/>
              <a:buChar char="●"/>
              <a:defRPr>
                <a:solidFill>
                  <a:schemeClr val="lt1"/>
                </a:solidFill>
              </a:defRPr>
            </a:lvl1pPr>
            <a:lvl2pPr marL="914400" lvl="1" indent="-317500">
              <a:lnSpc>
                <a:spcPct val="100000"/>
              </a:lnSpc>
              <a:spcBef>
                <a:spcPts val="0"/>
              </a:spcBef>
              <a:spcAft>
                <a:spcPts val="0"/>
              </a:spcAft>
              <a:buClr>
                <a:schemeClr val="lt1"/>
              </a:buClr>
              <a:buSzPts val="1400"/>
              <a:buChar char="○"/>
              <a:defRPr>
                <a:solidFill>
                  <a:schemeClr val="lt1"/>
                </a:solidFill>
              </a:defRPr>
            </a:lvl2pPr>
            <a:lvl3pPr marL="1371600" lvl="2" indent="-317500">
              <a:lnSpc>
                <a:spcPct val="100000"/>
              </a:lnSpc>
              <a:spcBef>
                <a:spcPts val="0"/>
              </a:spcBef>
              <a:spcAft>
                <a:spcPts val="0"/>
              </a:spcAft>
              <a:buClr>
                <a:schemeClr val="lt1"/>
              </a:buClr>
              <a:buSzPts val="1400"/>
              <a:buChar char="■"/>
              <a:defRPr>
                <a:solidFill>
                  <a:schemeClr val="lt1"/>
                </a:solidFill>
              </a:defRPr>
            </a:lvl3pPr>
            <a:lvl4pPr marL="1828800" lvl="3" indent="-317500">
              <a:lnSpc>
                <a:spcPct val="100000"/>
              </a:lnSpc>
              <a:spcBef>
                <a:spcPts val="0"/>
              </a:spcBef>
              <a:spcAft>
                <a:spcPts val="0"/>
              </a:spcAft>
              <a:buClr>
                <a:schemeClr val="lt1"/>
              </a:buClr>
              <a:buSzPts val="1400"/>
              <a:buChar char="●"/>
              <a:defRPr>
                <a:solidFill>
                  <a:schemeClr val="lt1"/>
                </a:solidFill>
              </a:defRPr>
            </a:lvl4pPr>
            <a:lvl5pPr marL="2286000" lvl="4" indent="-317500">
              <a:lnSpc>
                <a:spcPct val="100000"/>
              </a:lnSpc>
              <a:spcBef>
                <a:spcPts val="0"/>
              </a:spcBef>
              <a:spcAft>
                <a:spcPts val="0"/>
              </a:spcAft>
              <a:buClr>
                <a:schemeClr val="lt1"/>
              </a:buClr>
              <a:buSzPts val="1400"/>
              <a:buChar char="○"/>
              <a:defRPr>
                <a:solidFill>
                  <a:schemeClr val="lt1"/>
                </a:solidFill>
              </a:defRPr>
            </a:lvl5pPr>
            <a:lvl6pPr marL="2743200" lvl="5" indent="-317500">
              <a:lnSpc>
                <a:spcPct val="100000"/>
              </a:lnSpc>
              <a:spcBef>
                <a:spcPts val="0"/>
              </a:spcBef>
              <a:spcAft>
                <a:spcPts val="0"/>
              </a:spcAft>
              <a:buClr>
                <a:schemeClr val="lt1"/>
              </a:buClr>
              <a:buSzPts val="1400"/>
              <a:buChar char="■"/>
              <a:defRPr>
                <a:solidFill>
                  <a:schemeClr val="lt1"/>
                </a:solidFill>
              </a:defRPr>
            </a:lvl6pPr>
            <a:lvl7pPr marL="3200400" lvl="6" indent="-317500">
              <a:lnSpc>
                <a:spcPct val="100000"/>
              </a:lnSpc>
              <a:spcBef>
                <a:spcPts val="0"/>
              </a:spcBef>
              <a:spcAft>
                <a:spcPts val="0"/>
              </a:spcAft>
              <a:buClr>
                <a:schemeClr val="lt1"/>
              </a:buClr>
              <a:buSzPts val="1400"/>
              <a:buChar char="●"/>
              <a:defRPr>
                <a:solidFill>
                  <a:schemeClr val="lt1"/>
                </a:solidFill>
              </a:defRPr>
            </a:lvl7pPr>
            <a:lvl8pPr marL="3657600" lvl="7" indent="-317500">
              <a:lnSpc>
                <a:spcPct val="100000"/>
              </a:lnSpc>
              <a:spcBef>
                <a:spcPts val="0"/>
              </a:spcBef>
              <a:spcAft>
                <a:spcPts val="0"/>
              </a:spcAft>
              <a:buClr>
                <a:schemeClr val="lt1"/>
              </a:buClr>
              <a:buSzPts val="1400"/>
              <a:buChar char="○"/>
              <a:defRPr>
                <a:solidFill>
                  <a:schemeClr val="lt1"/>
                </a:solidFill>
              </a:defRPr>
            </a:lvl8pPr>
            <a:lvl9pPr marL="4114800" lvl="8" indent="-317500">
              <a:lnSpc>
                <a:spcPct val="100000"/>
              </a:lnSpc>
              <a:spcBef>
                <a:spcPts val="0"/>
              </a:spcBef>
              <a:spcAft>
                <a:spcPts val="0"/>
              </a:spcAft>
              <a:buClr>
                <a:schemeClr val="lt1"/>
              </a:buClr>
              <a:buSzPts val="1400"/>
              <a:buChar char="■"/>
              <a:defRPr>
                <a:solidFill>
                  <a:schemeClr val="lt1"/>
                </a:solidFill>
              </a:defRPr>
            </a:lvl9pPr>
          </a:lstStyle>
          <a:p>
            <a:endParaRPr/>
          </a:p>
        </p:txBody>
      </p:sp>
      <p:cxnSp>
        <p:nvCxnSpPr>
          <p:cNvPr id="325" name="Google Shape;325;p36"/>
          <p:cNvCxnSpPr/>
          <p:nvPr/>
        </p:nvCxnSpPr>
        <p:spPr>
          <a:xfrm>
            <a:off x="3774637" y="2374309"/>
            <a:ext cx="4771200" cy="0"/>
          </a:xfrm>
          <a:prstGeom prst="straightConnector1">
            <a:avLst/>
          </a:prstGeom>
          <a:noFill/>
          <a:ln w="9525" cap="flat" cmpd="sng">
            <a:solidFill>
              <a:schemeClr val="accent5"/>
            </a:solidFill>
            <a:prstDash val="solid"/>
            <a:round/>
            <a:headEnd type="none" w="med" len="med"/>
            <a:tailEnd type="none" w="med" len="med"/>
          </a:ln>
        </p:spPr>
      </p:cxnSp>
      <p:sp>
        <p:nvSpPr>
          <p:cNvPr id="326" name="Google Shape;326;p36"/>
          <p:cNvSpPr txBox="1">
            <a:spLocks noGrp="1"/>
          </p:cNvSpPr>
          <p:nvPr>
            <p:ph type="subTitle" idx="2"/>
          </p:nvPr>
        </p:nvSpPr>
        <p:spPr>
          <a:xfrm>
            <a:off x="3779055" y="2527625"/>
            <a:ext cx="4980000" cy="792600"/>
          </a:xfrm>
          <a:prstGeom prst="rect">
            <a:avLst/>
          </a:prstGeom>
        </p:spPr>
        <p:txBody>
          <a:bodyPr spcFirstLastPara="1" wrap="square" lIns="0" tIns="0" rIns="0" bIns="0" anchor="t" anchorCtr="0">
            <a:noAutofit/>
          </a:bodyPr>
          <a:lstStyle>
            <a:lvl1pPr lvl="0">
              <a:lnSpc>
                <a:spcPct val="100000"/>
              </a:lnSpc>
              <a:spcBef>
                <a:spcPts val="0"/>
              </a:spcBef>
              <a:spcAft>
                <a:spcPts val="0"/>
              </a:spcAft>
              <a:buClr>
                <a:schemeClr val="lt1"/>
              </a:buClr>
              <a:buSzPts val="2800"/>
              <a:buNone/>
              <a:defRPr sz="28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327" name="Google Shape;327;p36"/>
          <p:cNvPicPr preferRelativeResize="0"/>
          <p:nvPr/>
        </p:nvPicPr>
        <p:blipFill>
          <a:blip r:embed="rId3">
            <a:alphaModFix/>
          </a:blip>
          <a:stretch>
            <a:fillRect/>
          </a:stretch>
        </p:blipFill>
        <p:spPr>
          <a:xfrm>
            <a:off x="3774620" y="4325327"/>
            <a:ext cx="500372" cy="451752"/>
          </a:xfrm>
          <a:prstGeom prst="rect">
            <a:avLst/>
          </a:prstGeom>
          <a:noFill/>
          <a:ln>
            <a:noFill/>
          </a:ln>
        </p:spPr>
      </p:pic>
      <p:sp>
        <p:nvSpPr>
          <p:cNvPr id="328" name="Google Shape;328;p36"/>
          <p:cNvSpPr txBox="1"/>
          <p:nvPr/>
        </p:nvSpPr>
        <p:spPr>
          <a:xfrm>
            <a:off x="4453950" y="4594079"/>
            <a:ext cx="4092000" cy="1830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r>
              <a:rPr lang="en" sz="1100">
                <a:solidFill>
                  <a:schemeClr val="lt1"/>
                </a:solidFill>
                <a:latin typeface="Public Sans"/>
                <a:ea typeface="Public Sans"/>
                <a:cs typeface="Public Sans"/>
                <a:sym typeface="Public Sans"/>
              </a:rPr>
              <a:t>Office of Government-wide Policy </a:t>
            </a:r>
            <a:r>
              <a:rPr lang="en" sz="1100" b="1">
                <a:solidFill>
                  <a:schemeClr val="lt1"/>
                </a:solidFill>
                <a:latin typeface="Public Sans"/>
                <a:ea typeface="Public Sans"/>
                <a:cs typeface="Public Sans"/>
                <a:sym typeface="Public Sans"/>
              </a:rPr>
              <a:t>|</a:t>
            </a:r>
            <a:r>
              <a:rPr lang="en" sz="1100">
                <a:solidFill>
                  <a:schemeClr val="lt1"/>
                </a:solidFill>
                <a:latin typeface="Public Sans"/>
                <a:ea typeface="Public Sans"/>
                <a:cs typeface="Public Sans"/>
                <a:sym typeface="Public Sans"/>
              </a:rPr>
              <a:t> Office of Technology Policy</a:t>
            </a:r>
            <a:endParaRPr sz="1100">
              <a:solidFill>
                <a:schemeClr val="lt1"/>
              </a:solidFill>
              <a:latin typeface="Public Sans"/>
              <a:ea typeface="Public Sans"/>
              <a:cs typeface="Public Sans"/>
              <a:sym typeface="Public San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p:cSld name="TITLE_AND_BODY_2">
    <p:spTree>
      <p:nvGrpSpPr>
        <p:cNvPr id="1" name="Shape 39"/>
        <p:cNvGrpSpPr/>
        <p:nvPr/>
      </p:nvGrpSpPr>
      <p:grpSpPr>
        <a:xfrm>
          <a:off x="0" y="0"/>
          <a:ext cx="0" cy="0"/>
          <a:chOff x="0" y="0"/>
          <a:chExt cx="0" cy="0"/>
        </a:xfrm>
      </p:grpSpPr>
      <p:sp>
        <p:nvSpPr>
          <p:cNvPr id="40" name="Google Shape;40;p5"/>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body" idx="1"/>
          </p:nvPr>
        </p:nvSpPr>
        <p:spPr>
          <a:xfrm>
            <a:off x="311700" y="1304875"/>
            <a:ext cx="8520600" cy="3313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2" name="Google Shape;42;p5"/>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43" name="Google Shape;43;p5"/>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44" name="Google Shape;44;p5"/>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txBox="1"/>
          <p:nvPr/>
        </p:nvSpPr>
        <p:spPr>
          <a:xfrm>
            <a:off x="6474060" y="60263"/>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pic>
        <p:nvPicPr>
          <p:cNvPr id="46" name="Google Shape;46;p5"/>
          <p:cNvPicPr preferRelativeResize="0"/>
          <p:nvPr/>
        </p:nvPicPr>
        <p:blipFill rotWithShape="1">
          <a:blip r:embed="rId3">
            <a:alphaModFix/>
          </a:blip>
          <a:srcRect/>
          <a:stretch/>
        </p:blipFill>
        <p:spPr>
          <a:xfrm>
            <a:off x="8588298" y="97489"/>
            <a:ext cx="218573" cy="197348"/>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body, and callout">
  <p:cSld name="TITLE_AND_BODY_2_1">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 name="Google Shape;49;p6"/>
          <p:cNvSpPr txBox="1">
            <a:spLocks noGrp="1"/>
          </p:cNvSpPr>
          <p:nvPr>
            <p:ph type="body" idx="1"/>
          </p:nvPr>
        </p:nvSpPr>
        <p:spPr>
          <a:xfrm>
            <a:off x="311700" y="1304875"/>
            <a:ext cx="8520600" cy="2386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pic>
        <p:nvPicPr>
          <p:cNvPr id="50" name="Google Shape;50;p6"/>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51" name="Google Shape;51;p6"/>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txBox="1"/>
          <p:nvPr/>
        </p:nvSpPr>
        <p:spPr>
          <a:xfrm>
            <a:off x="6474060" y="60263"/>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pic>
        <p:nvPicPr>
          <p:cNvPr id="53" name="Google Shape;53;p6"/>
          <p:cNvPicPr preferRelativeResize="0"/>
          <p:nvPr/>
        </p:nvPicPr>
        <p:blipFill rotWithShape="1">
          <a:blip r:embed="rId3">
            <a:alphaModFix/>
          </a:blip>
          <a:srcRect/>
          <a:stretch/>
        </p:blipFill>
        <p:spPr>
          <a:xfrm>
            <a:off x="8588298" y="97489"/>
            <a:ext cx="218573" cy="197348"/>
          </a:xfrm>
          <a:prstGeom prst="rect">
            <a:avLst/>
          </a:prstGeom>
          <a:noFill/>
          <a:ln>
            <a:noFill/>
          </a:ln>
        </p:spPr>
      </p:pic>
      <p:sp>
        <p:nvSpPr>
          <p:cNvPr id="54" name="Google Shape;54;p6"/>
          <p:cNvSpPr/>
          <p:nvPr/>
        </p:nvSpPr>
        <p:spPr>
          <a:xfrm>
            <a:off x="823950" y="4008825"/>
            <a:ext cx="7496100" cy="8556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55" name="Google Shape;55;p6"/>
          <p:cNvSpPr txBox="1">
            <a:spLocks noGrp="1"/>
          </p:cNvSpPr>
          <p:nvPr>
            <p:ph type="body" idx="2"/>
          </p:nvPr>
        </p:nvSpPr>
        <p:spPr>
          <a:xfrm>
            <a:off x="1051500" y="4191164"/>
            <a:ext cx="7041000" cy="479700"/>
          </a:xfrm>
          <a:prstGeom prst="rect">
            <a:avLst/>
          </a:prstGeom>
        </p:spPr>
        <p:txBody>
          <a:bodyPr spcFirstLastPara="1" wrap="square" lIns="0" tIns="0" rIns="0" bIns="0"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56" name="Google Shape;56;p6"/>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image, and callout">
  <p:cSld name="TITLE_AND_BODY_2_1_1">
    <p:spTree>
      <p:nvGrpSpPr>
        <p:cNvPr id="1" name="Shape 57"/>
        <p:cNvGrpSpPr/>
        <p:nvPr/>
      </p:nvGrpSpPr>
      <p:grpSpPr>
        <a:xfrm>
          <a:off x="0" y="0"/>
          <a:ext cx="0" cy="0"/>
          <a:chOff x="0" y="0"/>
          <a:chExt cx="0" cy="0"/>
        </a:xfrm>
      </p:grpSpPr>
      <p:sp>
        <p:nvSpPr>
          <p:cNvPr id="58" name="Google Shape;58;p7"/>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59" name="Google Shape;59;p7"/>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60" name="Google Shape;60;p7"/>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txBox="1"/>
          <p:nvPr/>
        </p:nvSpPr>
        <p:spPr>
          <a:xfrm>
            <a:off x="6474060" y="60263"/>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sp>
        <p:nvSpPr>
          <p:cNvPr id="62" name="Google Shape;62;p7"/>
          <p:cNvSpPr>
            <a:spLocks noGrp="1"/>
          </p:cNvSpPr>
          <p:nvPr>
            <p:ph type="pic" idx="2"/>
          </p:nvPr>
        </p:nvSpPr>
        <p:spPr>
          <a:xfrm>
            <a:off x="437550" y="1339450"/>
            <a:ext cx="8268900" cy="2305200"/>
          </a:xfrm>
          <a:prstGeom prst="rect">
            <a:avLst/>
          </a:prstGeom>
          <a:noFill/>
          <a:ln>
            <a:noFill/>
          </a:ln>
        </p:spPr>
      </p:sp>
      <p:pic>
        <p:nvPicPr>
          <p:cNvPr id="63" name="Google Shape;63;p7"/>
          <p:cNvPicPr preferRelativeResize="0"/>
          <p:nvPr/>
        </p:nvPicPr>
        <p:blipFill rotWithShape="1">
          <a:blip r:embed="rId3">
            <a:alphaModFix/>
          </a:blip>
          <a:srcRect/>
          <a:stretch/>
        </p:blipFill>
        <p:spPr>
          <a:xfrm>
            <a:off x="8588298" y="97489"/>
            <a:ext cx="218573" cy="197348"/>
          </a:xfrm>
          <a:prstGeom prst="rect">
            <a:avLst/>
          </a:prstGeom>
          <a:noFill/>
          <a:ln>
            <a:noFill/>
          </a:ln>
        </p:spPr>
      </p:pic>
      <p:sp>
        <p:nvSpPr>
          <p:cNvPr id="64" name="Google Shape;64;p7"/>
          <p:cNvSpPr/>
          <p:nvPr/>
        </p:nvSpPr>
        <p:spPr>
          <a:xfrm>
            <a:off x="823950" y="4008825"/>
            <a:ext cx="7496100" cy="8556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65" name="Google Shape;65;p7"/>
          <p:cNvSpPr txBox="1">
            <a:spLocks noGrp="1"/>
          </p:cNvSpPr>
          <p:nvPr>
            <p:ph type="body" idx="1"/>
          </p:nvPr>
        </p:nvSpPr>
        <p:spPr>
          <a:xfrm>
            <a:off x="1052075" y="4191175"/>
            <a:ext cx="7039800" cy="479700"/>
          </a:xfrm>
          <a:prstGeom prst="rect">
            <a:avLst/>
          </a:prstGeom>
        </p:spPr>
        <p:txBody>
          <a:bodyPr spcFirstLastPara="1" wrap="square" lIns="0" tIns="0" rIns="0" bIns="0"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0"/>
              </a:spcBef>
              <a:spcAft>
                <a:spcPts val="0"/>
              </a:spcAft>
              <a:buClr>
                <a:schemeClr val="lt1"/>
              </a:buClr>
              <a:buSzPts val="1400"/>
              <a:buChar char="○"/>
              <a:defRPr>
                <a:solidFill>
                  <a:schemeClr val="lt1"/>
                </a:solidFill>
              </a:defRPr>
            </a:lvl2pPr>
            <a:lvl3pPr marL="1371600" lvl="2" indent="-317500" rtl="0">
              <a:spcBef>
                <a:spcPts val="0"/>
              </a:spcBef>
              <a:spcAft>
                <a:spcPts val="0"/>
              </a:spcAft>
              <a:buClr>
                <a:schemeClr val="lt1"/>
              </a:buClr>
              <a:buSzPts val="1400"/>
              <a:buChar char="■"/>
              <a:defRPr>
                <a:solidFill>
                  <a:schemeClr val="lt1"/>
                </a:solidFill>
              </a:defRPr>
            </a:lvl3pPr>
            <a:lvl4pPr marL="1828800" lvl="3" indent="-317500" rtl="0">
              <a:spcBef>
                <a:spcPts val="0"/>
              </a:spcBef>
              <a:spcAft>
                <a:spcPts val="0"/>
              </a:spcAft>
              <a:buClr>
                <a:schemeClr val="lt1"/>
              </a:buClr>
              <a:buSzPts val="1400"/>
              <a:buChar char="●"/>
              <a:defRPr>
                <a:solidFill>
                  <a:schemeClr val="lt1"/>
                </a:solidFill>
              </a:defRPr>
            </a:lvl4pPr>
            <a:lvl5pPr marL="2286000" lvl="4" indent="-317500" rtl="0">
              <a:spcBef>
                <a:spcPts val="0"/>
              </a:spcBef>
              <a:spcAft>
                <a:spcPts val="0"/>
              </a:spcAft>
              <a:buClr>
                <a:schemeClr val="lt1"/>
              </a:buClr>
              <a:buSzPts val="1400"/>
              <a:buChar char="○"/>
              <a:defRPr>
                <a:solidFill>
                  <a:schemeClr val="lt1"/>
                </a:solidFill>
              </a:defRPr>
            </a:lvl5pPr>
            <a:lvl6pPr marL="2743200" lvl="5" indent="-317500" rtl="0">
              <a:spcBef>
                <a:spcPts val="0"/>
              </a:spcBef>
              <a:spcAft>
                <a:spcPts val="0"/>
              </a:spcAft>
              <a:buClr>
                <a:schemeClr val="lt1"/>
              </a:buClr>
              <a:buSzPts val="1400"/>
              <a:buChar char="■"/>
              <a:defRPr>
                <a:solidFill>
                  <a:schemeClr val="lt1"/>
                </a:solidFill>
              </a:defRPr>
            </a:lvl6pPr>
            <a:lvl7pPr marL="3200400" lvl="6" indent="-317500" rtl="0">
              <a:spcBef>
                <a:spcPts val="0"/>
              </a:spcBef>
              <a:spcAft>
                <a:spcPts val="0"/>
              </a:spcAft>
              <a:buClr>
                <a:schemeClr val="lt1"/>
              </a:buClr>
              <a:buSzPts val="1400"/>
              <a:buChar char="●"/>
              <a:defRPr>
                <a:solidFill>
                  <a:schemeClr val="lt1"/>
                </a:solidFill>
              </a:defRPr>
            </a:lvl7pPr>
            <a:lvl8pPr marL="3657600" lvl="7" indent="-317500" rtl="0">
              <a:spcBef>
                <a:spcPts val="0"/>
              </a:spcBef>
              <a:spcAft>
                <a:spcPts val="0"/>
              </a:spcAft>
              <a:buClr>
                <a:schemeClr val="lt1"/>
              </a:buClr>
              <a:buSzPts val="1400"/>
              <a:buChar char="○"/>
              <a:defRPr>
                <a:solidFill>
                  <a:schemeClr val="lt1"/>
                </a:solidFill>
              </a:defRPr>
            </a:lvl8pPr>
            <a:lvl9pPr marL="4114800" lvl="8" indent="-317500" rtl="0">
              <a:spcBef>
                <a:spcPts val="0"/>
              </a:spcBef>
              <a:spcAft>
                <a:spcPts val="0"/>
              </a:spcAft>
              <a:buClr>
                <a:schemeClr val="lt1"/>
              </a:buClr>
              <a:buSzPts val="1400"/>
              <a:buChar char="■"/>
              <a:defRPr>
                <a:solidFill>
                  <a:schemeClr val="lt1"/>
                </a:solidFill>
              </a:defRPr>
            </a:lvl9pPr>
          </a:lstStyle>
          <a:p>
            <a:endParaRPr/>
          </a:p>
        </p:txBody>
      </p:sp>
      <p:sp>
        <p:nvSpPr>
          <p:cNvPr id="66" name="Google Shape;66;p7"/>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able">
  <p:cSld name="TITLE_AND_BODY_1">
    <p:spTree>
      <p:nvGrpSpPr>
        <p:cNvPr id="1" name="Shape 67"/>
        <p:cNvGrpSpPr/>
        <p:nvPr/>
      </p:nvGrpSpPr>
      <p:grpSpPr>
        <a:xfrm>
          <a:off x="0" y="0"/>
          <a:ext cx="0" cy="0"/>
          <a:chOff x="0" y="0"/>
          <a:chExt cx="0" cy="0"/>
        </a:xfrm>
      </p:grpSpPr>
      <p:sp>
        <p:nvSpPr>
          <p:cNvPr id="68" name="Google Shape;68;p8"/>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9" name="Google Shape;69;p8"/>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rtl="0">
              <a:buNone/>
              <a:defRPr>
                <a:solidFill>
                  <a:schemeClr val="accent5"/>
                </a:solidFill>
              </a:defRPr>
            </a:lvl1pPr>
            <a:lvl2pPr lvl="1" rtl="0">
              <a:buNone/>
              <a:defRPr>
                <a:solidFill>
                  <a:schemeClr val="accent5"/>
                </a:solidFill>
              </a:defRPr>
            </a:lvl2pPr>
            <a:lvl3pPr lvl="2" rtl="0">
              <a:buNone/>
              <a:defRPr>
                <a:solidFill>
                  <a:schemeClr val="accent5"/>
                </a:solidFill>
              </a:defRPr>
            </a:lvl3pPr>
            <a:lvl4pPr lvl="3" rtl="0">
              <a:buNone/>
              <a:defRPr>
                <a:solidFill>
                  <a:schemeClr val="accent5"/>
                </a:solidFill>
              </a:defRPr>
            </a:lvl4pPr>
            <a:lvl5pPr lvl="4" rtl="0">
              <a:buNone/>
              <a:defRPr>
                <a:solidFill>
                  <a:schemeClr val="accent5"/>
                </a:solidFill>
              </a:defRPr>
            </a:lvl5pPr>
            <a:lvl6pPr lvl="5" rtl="0">
              <a:buNone/>
              <a:defRPr>
                <a:solidFill>
                  <a:schemeClr val="accent5"/>
                </a:solidFill>
              </a:defRPr>
            </a:lvl6pPr>
            <a:lvl7pPr lvl="6" rtl="0">
              <a:buNone/>
              <a:defRPr>
                <a:solidFill>
                  <a:schemeClr val="accent5"/>
                </a:solidFill>
              </a:defRPr>
            </a:lvl7pPr>
            <a:lvl8pPr lvl="7" rtl="0">
              <a:buNone/>
              <a:defRPr>
                <a:solidFill>
                  <a:schemeClr val="accent5"/>
                </a:solidFill>
              </a:defRPr>
            </a:lvl8pPr>
            <a:lvl9pPr lvl="8" rtl="0">
              <a:buNone/>
              <a:defRPr>
                <a:solidFill>
                  <a:schemeClr val="accent5"/>
                </a:solidFill>
              </a:defRPr>
            </a:lvl9pPr>
          </a:lstStyle>
          <a:p>
            <a:pPr marL="0" lvl="0" indent="0" algn="r" rtl="0">
              <a:spcBef>
                <a:spcPts val="0"/>
              </a:spcBef>
              <a:spcAft>
                <a:spcPts val="0"/>
              </a:spcAft>
              <a:buNone/>
            </a:pPr>
            <a:fld id="{00000000-1234-1234-1234-123412341234}" type="slidenum">
              <a:rPr lang="en"/>
              <a:t>‹#›</a:t>
            </a:fld>
            <a:endParaRPr/>
          </a:p>
        </p:txBody>
      </p:sp>
      <p:pic>
        <p:nvPicPr>
          <p:cNvPr id="70" name="Google Shape;70;p8"/>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71" name="Google Shape;71;p8"/>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txBox="1"/>
          <p:nvPr/>
        </p:nvSpPr>
        <p:spPr>
          <a:xfrm>
            <a:off x="6474060" y="60263"/>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pic>
        <p:nvPicPr>
          <p:cNvPr id="73" name="Google Shape;73;p8"/>
          <p:cNvPicPr preferRelativeResize="0"/>
          <p:nvPr/>
        </p:nvPicPr>
        <p:blipFill rotWithShape="1">
          <a:blip r:embed="rId3">
            <a:alphaModFix/>
          </a:blip>
          <a:srcRect/>
          <a:stretch/>
        </p:blipFill>
        <p:spPr>
          <a:xfrm>
            <a:off x="8588298" y="97489"/>
            <a:ext cx="218573" cy="197348"/>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2 columns" type="twoColTx">
  <p:cSld name="TITLE_AND_TWO_COLUMNS">
    <p:spTree>
      <p:nvGrpSpPr>
        <p:cNvPr id="1" name="Shape 74"/>
        <p:cNvGrpSpPr/>
        <p:nvPr/>
      </p:nvGrpSpPr>
      <p:grpSpPr>
        <a:xfrm>
          <a:off x="0" y="0"/>
          <a:ext cx="0" cy="0"/>
          <a:chOff x="0" y="0"/>
          <a:chExt cx="0" cy="0"/>
        </a:xfrm>
      </p:grpSpPr>
      <p:sp>
        <p:nvSpPr>
          <p:cNvPr id="75" name="Google Shape;75;p9"/>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6" name="Google Shape;76;p9"/>
          <p:cNvSpPr txBox="1">
            <a:spLocks noGrp="1"/>
          </p:cNvSpPr>
          <p:nvPr>
            <p:ph type="body" idx="1"/>
          </p:nvPr>
        </p:nvSpPr>
        <p:spPr>
          <a:xfrm>
            <a:off x="311700" y="1304875"/>
            <a:ext cx="3999900" cy="3313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77" name="Google Shape;77;p9"/>
          <p:cNvSpPr txBox="1">
            <a:spLocks noGrp="1"/>
          </p:cNvSpPr>
          <p:nvPr>
            <p:ph type="body" idx="2"/>
          </p:nvPr>
        </p:nvSpPr>
        <p:spPr>
          <a:xfrm>
            <a:off x="4832400" y="1304875"/>
            <a:ext cx="3999900" cy="3313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78" name="Google Shape;78;p9"/>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solidFill>
                <a:schemeClr val="accent5"/>
              </a:solidFill>
            </a:endParaRPr>
          </a:p>
        </p:txBody>
      </p:sp>
      <p:pic>
        <p:nvPicPr>
          <p:cNvPr id="79" name="Google Shape;79;p9"/>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80" name="Google Shape;80;p9"/>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txBox="1"/>
          <p:nvPr/>
        </p:nvSpPr>
        <p:spPr>
          <a:xfrm>
            <a:off x="6474060" y="60263"/>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pic>
        <p:nvPicPr>
          <p:cNvPr id="82" name="Google Shape;82;p9"/>
          <p:cNvPicPr preferRelativeResize="0"/>
          <p:nvPr/>
        </p:nvPicPr>
        <p:blipFill rotWithShape="1">
          <a:blip r:embed="rId3">
            <a:alphaModFix/>
          </a:blip>
          <a:srcRect/>
          <a:stretch/>
        </p:blipFill>
        <p:spPr>
          <a:xfrm>
            <a:off x="8588298" y="97489"/>
            <a:ext cx="218573" cy="197348"/>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image, and 1 column">
  <p:cSld name="TITLE_AND_TWO_COLUMNS_1">
    <p:spTree>
      <p:nvGrpSpPr>
        <p:cNvPr id="1" name="Shape 83"/>
        <p:cNvGrpSpPr/>
        <p:nvPr/>
      </p:nvGrpSpPr>
      <p:grpSpPr>
        <a:xfrm>
          <a:off x="0" y="0"/>
          <a:ext cx="0" cy="0"/>
          <a:chOff x="0" y="0"/>
          <a:chExt cx="0" cy="0"/>
        </a:xfrm>
      </p:grpSpPr>
      <p:sp>
        <p:nvSpPr>
          <p:cNvPr id="84" name="Google Shape;84;p10"/>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5" name="Google Shape;85;p10"/>
          <p:cNvSpPr>
            <a:spLocks noGrp="1"/>
          </p:cNvSpPr>
          <p:nvPr>
            <p:ph type="pic" idx="2"/>
          </p:nvPr>
        </p:nvSpPr>
        <p:spPr>
          <a:xfrm>
            <a:off x="446475" y="1306425"/>
            <a:ext cx="3999900" cy="3313800"/>
          </a:xfrm>
          <a:prstGeom prst="rect">
            <a:avLst/>
          </a:prstGeom>
          <a:noFill/>
          <a:ln>
            <a:noFill/>
          </a:ln>
        </p:spPr>
      </p:sp>
      <p:sp>
        <p:nvSpPr>
          <p:cNvPr id="86" name="Google Shape;86;p10"/>
          <p:cNvSpPr txBox="1">
            <a:spLocks noGrp="1"/>
          </p:cNvSpPr>
          <p:nvPr>
            <p:ph type="body" idx="1"/>
          </p:nvPr>
        </p:nvSpPr>
        <p:spPr>
          <a:xfrm>
            <a:off x="4832400" y="1304875"/>
            <a:ext cx="3999900" cy="3313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87" name="Google Shape;87;p10"/>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solidFill>
                <a:schemeClr val="accent5"/>
              </a:solidFill>
            </a:endParaRPr>
          </a:p>
        </p:txBody>
      </p:sp>
      <p:pic>
        <p:nvPicPr>
          <p:cNvPr id="88" name="Google Shape;88;p10"/>
          <p:cNvPicPr preferRelativeResize="0"/>
          <p:nvPr/>
        </p:nvPicPr>
        <p:blipFill rotWithShape="1">
          <a:blip r:embed="rId2">
            <a:alphaModFix/>
          </a:blip>
          <a:srcRect t="42295" b="50052"/>
          <a:stretch/>
        </p:blipFill>
        <p:spPr>
          <a:xfrm>
            <a:off x="0" y="0"/>
            <a:ext cx="9144003" cy="393601"/>
          </a:xfrm>
          <a:prstGeom prst="rect">
            <a:avLst/>
          </a:prstGeom>
          <a:noFill/>
          <a:ln>
            <a:noFill/>
          </a:ln>
        </p:spPr>
      </p:pic>
      <p:sp>
        <p:nvSpPr>
          <p:cNvPr id="89" name="Google Shape;89;p10"/>
          <p:cNvSpPr/>
          <p:nvPr/>
        </p:nvSpPr>
        <p:spPr>
          <a:xfrm>
            <a:off x="0" y="392428"/>
            <a:ext cx="9144000" cy="6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0"/>
          <p:cNvSpPr txBox="1"/>
          <p:nvPr/>
        </p:nvSpPr>
        <p:spPr>
          <a:xfrm>
            <a:off x="6474060" y="60263"/>
            <a:ext cx="1983600" cy="271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lt1"/>
                </a:solidFill>
                <a:latin typeface="Public Sans"/>
                <a:ea typeface="Public Sans"/>
                <a:cs typeface="Public Sans"/>
                <a:sym typeface="Public Sans"/>
              </a:rPr>
              <a:t>OGP </a:t>
            </a:r>
            <a:r>
              <a:rPr lang="en" sz="1000" b="1">
                <a:solidFill>
                  <a:schemeClr val="lt1"/>
                </a:solidFill>
                <a:latin typeface="Public Sans"/>
                <a:ea typeface="Public Sans"/>
                <a:cs typeface="Public Sans"/>
                <a:sym typeface="Public Sans"/>
              </a:rPr>
              <a:t>|</a:t>
            </a:r>
            <a:r>
              <a:rPr lang="en" sz="1000">
                <a:solidFill>
                  <a:schemeClr val="lt1"/>
                </a:solidFill>
                <a:latin typeface="Public Sans"/>
                <a:ea typeface="Public Sans"/>
                <a:cs typeface="Public Sans"/>
                <a:sym typeface="Public Sans"/>
              </a:rPr>
              <a:t> Office of Technology Policy</a:t>
            </a:r>
            <a:endParaRPr sz="1000">
              <a:solidFill>
                <a:schemeClr val="lt1"/>
              </a:solidFill>
              <a:latin typeface="Public Sans"/>
              <a:ea typeface="Public Sans"/>
              <a:cs typeface="Public Sans"/>
              <a:sym typeface="Public Sans"/>
            </a:endParaRPr>
          </a:p>
        </p:txBody>
      </p:sp>
      <p:pic>
        <p:nvPicPr>
          <p:cNvPr id="91" name="Google Shape;91;p10"/>
          <p:cNvPicPr preferRelativeResize="0"/>
          <p:nvPr/>
        </p:nvPicPr>
        <p:blipFill rotWithShape="1">
          <a:blip r:embed="rId3">
            <a:alphaModFix/>
          </a:blip>
          <a:srcRect/>
          <a:stretch/>
        </p:blipFill>
        <p:spPr>
          <a:xfrm>
            <a:off x="8588298" y="97489"/>
            <a:ext cx="218573" cy="19734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6" Type="http://schemas.openxmlformats.org/officeDocument/2006/relationships/theme" Target="../theme/theme2.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Public Sans SemiBold"/>
              <a:buNone/>
              <a:defRPr sz="2800">
                <a:solidFill>
                  <a:schemeClr val="dk2"/>
                </a:solidFill>
                <a:latin typeface="Public Sans SemiBold"/>
                <a:ea typeface="Public Sans SemiBold"/>
                <a:cs typeface="Public Sans SemiBold"/>
                <a:sym typeface="Public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Public Sans"/>
              <a:buChar char="●"/>
              <a:defRPr sz="1800">
                <a:solidFill>
                  <a:schemeClr val="dk2"/>
                </a:solidFill>
                <a:latin typeface="Public Sans"/>
                <a:ea typeface="Public Sans"/>
                <a:cs typeface="Public Sans"/>
                <a:sym typeface="Public Sans"/>
              </a:defRPr>
            </a:lvl1pPr>
            <a:lvl2pPr marL="914400" lvl="1"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2pPr>
            <a:lvl3pPr marL="1371600" lvl="2"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3pPr>
            <a:lvl4pPr marL="1828800" lvl="3"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4pPr>
            <a:lvl5pPr marL="2286000" lvl="4"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5pPr>
            <a:lvl6pPr marL="2743200" lvl="5"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6pPr>
            <a:lvl7pPr marL="3200400" lvl="6"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7pPr>
            <a:lvl8pPr marL="3657600" lvl="7"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8pPr>
            <a:lvl9pPr marL="4114800" lvl="8"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9pPr>
          </a:lstStyle>
          <a:p>
            <a:endParaRPr/>
          </a:p>
        </p:txBody>
      </p:sp>
      <p:sp>
        <p:nvSpPr>
          <p:cNvPr id="8" name="Google Shape;8;p1"/>
          <p:cNvSpPr txBox="1">
            <a:spLocks noGrp="1"/>
          </p:cNvSpPr>
          <p:nvPr>
            <p:ph type="sldNum" idx="12"/>
          </p:nvPr>
        </p:nvSpPr>
        <p:spPr>
          <a:xfrm>
            <a:off x="8320058" y="461876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87"/>
        <p:cNvGrpSpPr/>
        <p:nvPr/>
      </p:nvGrpSpPr>
      <p:grpSpPr>
        <a:xfrm>
          <a:off x="0" y="0"/>
          <a:ext cx="0" cy="0"/>
          <a:chOff x="0" y="0"/>
          <a:chExt cx="0" cy="0"/>
        </a:xfrm>
      </p:grpSpPr>
      <p:sp>
        <p:nvSpPr>
          <p:cNvPr id="188" name="Google Shape;188;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Public Sans SemiBold"/>
              <a:buNone/>
              <a:defRPr sz="2800">
                <a:solidFill>
                  <a:schemeClr val="dk2"/>
                </a:solidFill>
                <a:latin typeface="Public Sans SemiBold"/>
                <a:ea typeface="Public Sans SemiBold"/>
                <a:cs typeface="Public Sans SemiBold"/>
                <a:sym typeface="Public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89" name="Google Shape;189;p2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Public Sans"/>
              <a:buChar char="●"/>
              <a:defRPr sz="1800">
                <a:solidFill>
                  <a:schemeClr val="dk2"/>
                </a:solidFill>
                <a:latin typeface="Public Sans"/>
                <a:ea typeface="Public Sans"/>
                <a:cs typeface="Public Sans"/>
                <a:sym typeface="Public Sans"/>
              </a:defRPr>
            </a:lvl1pPr>
            <a:lvl2pPr marL="914400" lvl="1"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2pPr>
            <a:lvl3pPr marL="1371600" lvl="2"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3pPr>
            <a:lvl4pPr marL="1828800" lvl="3"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4pPr>
            <a:lvl5pPr marL="2286000" lvl="4"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5pPr>
            <a:lvl6pPr marL="2743200" lvl="5"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6pPr>
            <a:lvl7pPr marL="3200400" lvl="6"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7pPr>
            <a:lvl8pPr marL="3657600" lvl="7"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8pPr>
            <a:lvl9pPr marL="4114800" lvl="8" indent="-317500">
              <a:lnSpc>
                <a:spcPct val="115000"/>
              </a:lnSpc>
              <a:spcBef>
                <a:spcPts val="0"/>
              </a:spcBef>
              <a:spcAft>
                <a:spcPts val="0"/>
              </a:spcAft>
              <a:buClr>
                <a:schemeClr val="dk2"/>
              </a:buClr>
              <a:buSzPts val="1400"/>
              <a:buFont typeface="Public Sans"/>
              <a:buChar char="■"/>
              <a:defRPr>
                <a:solidFill>
                  <a:schemeClr val="dk2"/>
                </a:solidFill>
                <a:latin typeface="Public Sans"/>
                <a:ea typeface="Public Sans"/>
                <a:cs typeface="Public Sans"/>
                <a:sym typeface="Public Sans"/>
              </a:defRPr>
            </a:lvl9pPr>
          </a:lstStyle>
          <a:p>
            <a:endParaRPr/>
          </a:p>
        </p:txBody>
      </p:sp>
      <p:sp>
        <p:nvSpPr>
          <p:cNvPr id="190" name="Google Shape;190;p21"/>
          <p:cNvSpPr txBox="1">
            <a:spLocks noGrp="1"/>
          </p:cNvSpPr>
          <p:nvPr>
            <p:ph type="sldNum" idx="12"/>
          </p:nvPr>
        </p:nvSpPr>
        <p:spPr>
          <a:xfrm>
            <a:off x="8320058" y="461876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hyperlink" Target="https://www.section508.gov/assessment-reports/"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hyperlink" Target="http://www.section508.gov/section-508-assessment/" TargetMode="External"/><Relationship Id="rId5" Type="http://schemas.openxmlformats.org/officeDocument/2006/relationships/hyperlink" Target="https://www.section508.gov/manage/section-508-assessment/2023/appendix-c-overview/" TargetMode="External"/><Relationship Id="rId4" Type="http://schemas.openxmlformats.org/officeDocument/2006/relationships/hyperlink" Target="http://www.section508.gov/manage/section-508-assessment/2024/appendix-c-overview/"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section508.gov/" TargetMode="External"/><Relationship Id="rId2" Type="http://schemas.openxmlformats.org/officeDocument/2006/relationships/notesSlide" Target="../notesSlides/notesSlide30.xml"/><Relationship Id="rId1" Type="http://schemas.openxmlformats.org/officeDocument/2006/relationships/slideLayout" Target="../slideLayouts/slideLayout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3" Type="http://schemas.openxmlformats.org/officeDocument/2006/relationships/hyperlink" Target="https://section508.gov/2024-congressional-report" TargetMode="External"/><Relationship Id="rId7" Type="http://schemas.openxmlformats.org/officeDocument/2006/relationships/hyperlink" Target="https://www.section508.gov/manage/section-508-assessment/2024/appendix-c-overview/" TargetMode="External"/><Relationship Id="rId2" Type="http://schemas.openxmlformats.org/officeDocument/2006/relationships/notesSlide" Target="../notesSlides/notesSlide31.xml"/><Relationship Id="rId1" Type="http://schemas.openxmlformats.org/officeDocument/2006/relationships/slideLayout" Target="../slideLayouts/slideLayout4.xml"/><Relationship Id="rId6" Type="http://schemas.openxmlformats.org/officeDocument/2006/relationships/hyperlink" Target="https://assets.section508.gov/files/reports/cr-2024/Data%20Dictionary%20for%20FY24%20Governmentwide%20Section%20508%20Assessment%20Final.xlsx" TargetMode="External"/><Relationship Id="rId5" Type="http://schemas.openxmlformats.org/officeDocument/2006/relationships/hyperlink" Target="https://assets.section508.gov/files/reports/cr-2024/Reporting%20Entity%20Response%20Data%20for%20FY24%20Governmentwide%20Section%20508%20Assessment.csv" TargetMode="External"/><Relationship Id="rId4" Type="http://schemas.openxmlformats.org/officeDocument/2006/relationships/hyperlink" Target="https://assets.section508.gov/files/reports/cr-2024/FY24%20Governmentwide%20Section%20508%20Assessment.pdf"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8.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www.section508.gov/manage/laws-and-policies/section-508-law/"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hyperlink" Target="https://section508.gov/2024-congressional-report" TargetMode="External"/><Relationship Id="rId2" Type="http://schemas.openxmlformats.org/officeDocument/2006/relationships/notesSlide" Target="../notesSlides/notesSlide42.xml"/><Relationship Id="rId1" Type="http://schemas.openxmlformats.org/officeDocument/2006/relationships/slideLayout" Target="../slideLayouts/slideLayout4.xml"/><Relationship Id="rId6" Type="http://schemas.openxmlformats.org/officeDocument/2006/relationships/hyperlink" Target="https://www.section508.gov/manage/section-508-assessment/2024/appendix-c-overview/" TargetMode="External"/><Relationship Id="rId5" Type="http://schemas.openxmlformats.org/officeDocument/2006/relationships/hyperlink" Target="https://assets.section508.gov/files/reports/cr-2024/Data%20Dictionary%20for%20FY24%20Governmentwide%20Section%20508%20Assessment%20Final.xlsx" TargetMode="External"/><Relationship Id="rId4" Type="http://schemas.openxmlformats.org/officeDocument/2006/relationships/hyperlink" Target="https://assets.section508.gov/files/reports/cr-2024/Reporting%20Entity%20Response%20Data%20for%20FY24%20Governmentwide%20Section%20508%20Assessment.csv"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www.congress.gov/bill/117th-congress/house-bill/2617/text"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hyperlink" Target="https://www.govinfo.gov/content/pkg/USCODE-2022-title29/html/USCODE-2022-title29-chap16-subchapV-sec794d-1.htm"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section508.gov/assessment-reports/"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hyperlink" Target="https://www.section508.gov/manage/section-508-assessment/2023/appendix-c-overview/" TargetMode="External"/><Relationship Id="rId4" Type="http://schemas.openxmlformats.org/officeDocument/2006/relationships/hyperlink" Target="http://www.section508.gov/manage/section-508-assessment/2024/appendix-c-overview/"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assets.section508.gov/files/reports/cr-2023/FY%2023%20Governmentwide%20Section%20508%20Assessment%20Report.pdf" TargetMode="Externa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4" name="Google Shape;334;p37"/>
          <p:cNvSpPr txBox="1">
            <a:spLocks noGrp="1"/>
          </p:cNvSpPr>
          <p:nvPr>
            <p:ph type="ctrTitle"/>
          </p:nvPr>
        </p:nvSpPr>
        <p:spPr>
          <a:xfrm>
            <a:off x="3779050" y="397625"/>
            <a:ext cx="4980000" cy="1975500"/>
          </a:xfrm>
          <a:prstGeom prst="rect">
            <a:avLst/>
          </a:prstGeom>
        </p:spPr>
        <p:txBody>
          <a:bodyPr spcFirstLastPara="1" wrap="square" lIns="0" tIns="0" rIns="0" bIns="0" anchor="ctr" anchorCtr="0">
            <a:noAutofit/>
          </a:bodyPr>
          <a:lstStyle/>
          <a:p>
            <a:pPr marL="0" lvl="0" indent="0" algn="l" rtl="0">
              <a:spcBef>
                <a:spcPts val="0"/>
              </a:spcBef>
              <a:spcAft>
                <a:spcPts val="1000"/>
              </a:spcAft>
              <a:buNone/>
            </a:pPr>
            <a:r>
              <a:rPr lang="en" sz="2700" b="1" dirty="0">
                <a:latin typeface="Public Sans"/>
                <a:ea typeface="Public Sans"/>
                <a:cs typeface="Public Sans"/>
                <a:sym typeface="Public Sans"/>
              </a:rPr>
              <a:t>Highlights from the FY24 Governmentwide Section 508 Assessment</a:t>
            </a:r>
            <a:endParaRPr sz="2700" b="1" dirty="0">
              <a:latin typeface="Public Sans"/>
              <a:ea typeface="Public Sans"/>
              <a:cs typeface="Public Sans"/>
              <a:sym typeface="Public Sans"/>
            </a:endParaRPr>
          </a:p>
        </p:txBody>
      </p:sp>
      <p:sp>
        <p:nvSpPr>
          <p:cNvPr id="335" name="Google Shape;335;p37"/>
          <p:cNvSpPr txBox="1">
            <a:spLocks noGrp="1"/>
          </p:cNvSpPr>
          <p:nvPr>
            <p:ph type="body" idx="1"/>
          </p:nvPr>
        </p:nvSpPr>
        <p:spPr>
          <a:xfrm>
            <a:off x="3779175" y="2500624"/>
            <a:ext cx="4980000" cy="51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300">
                <a:latin typeface="Public Sans SemiBold"/>
                <a:ea typeface="Public Sans SemiBold"/>
                <a:cs typeface="Public Sans SemiBold"/>
                <a:sym typeface="Public Sans SemiBold"/>
              </a:rPr>
              <a:t>IT Accessibility Community Meeting</a:t>
            </a:r>
            <a:endParaRPr sz="1400"/>
          </a:p>
        </p:txBody>
      </p:sp>
      <p:sp>
        <p:nvSpPr>
          <p:cNvPr id="333" name="Google Shape;333;p37"/>
          <p:cNvSpPr txBox="1">
            <a:spLocks noGrp="1"/>
          </p:cNvSpPr>
          <p:nvPr>
            <p:ph type="subTitle" idx="2"/>
          </p:nvPr>
        </p:nvSpPr>
        <p:spPr>
          <a:xfrm>
            <a:off x="3779175" y="3071525"/>
            <a:ext cx="4980000" cy="298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400"/>
              <a:t>GSA Government-wide IT Accessibility Team | 15 APR 2025</a:t>
            </a: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5" name="Google Shape;415;p46"/>
          <p:cNvSpPr txBox="1">
            <a:spLocks noGrp="1"/>
          </p:cNvSpPr>
          <p:nvPr>
            <p:ph type="title"/>
          </p:nvPr>
        </p:nvSpPr>
        <p:spPr>
          <a:xfrm>
            <a:off x="311700" y="5441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Executive Summary</a:t>
            </a:r>
            <a:endParaRPr/>
          </a:p>
        </p:txBody>
      </p:sp>
      <p:sp>
        <p:nvSpPr>
          <p:cNvPr id="411" name="Google Shape;411;p46"/>
          <p:cNvSpPr txBox="1">
            <a:spLocks noGrp="1"/>
          </p:cNvSpPr>
          <p:nvPr>
            <p:ph type="body" idx="1"/>
          </p:nvPr>
        </p:nvSpPr>
        <p:spPr>
          <a:xfrm>
            <a:off x="169650" y="1210275"/>
            <a:ext cx="6659100" cy="3793500"/>
          </a:xfrm>
          <a:prstGeom prst="rect">
            <a:avLst/>
          </a:prstGeom>
          <a:solidFill>
            <a:srgbClr val="CEFAF2"/>
          </a:solidFill>
        </p:spPr>
        <p:txBody>
          <a:bodyPr spcFirstLastPara="1" wrap="square" lIns="91425" tIns="91425" rIns="91425" bIns="91425" anchor="t" anchorCtr="0">
            <a:spAutoFit/>
          </a:bodyPr>
          <a:lstStyle/>
          <a:p>
            <a:pPr marL="0" lvl="0" indent="0" algn="l" rtl="0">
              <a:spcBef>
                <a:spcPts val="0"/>
              </a:spcBef>
              <a:spcAft>
                <a:spcPts val="0"/>
              </a:spcAft>
              <a:buNone/>
            </a:pPr>
            <a:r>
              <a:rPr lang="en" sz="1500"/>
              <a:t>Responses from 245 entities of varying size and mission demonstrated:</a:t>
            </a:r>
            <a:endParaRPr sz="1500"/>
          </a:p>
          <a:p>
            <a:pPr marL="457200" lvl="0" indent="-317500" algn="l" rtl="0">
              <a:spcBef>
                <a:spcPts val="1200"/>
              </a:spcBef>
              <a:spcAft>
                <a:spcPts val="0"/>
              </a:spcAft>
              <a:buSzPts val="1400"/>
              <a:buChar char="●"/>
            </a:pPr>
            <a:r>
              <a:rPr lang="en" sz="1400"/>
              <a:t>Conformance did not improve, dropping YOY from 1.79 to 1.74, remaining </a:t>
            </a:r>
            <a:r>
              <a:rPr lang="en" sz="1400" b="1"/>
              <a:t>Low</a:t>
            </a:r>
            <a:r>
              <a:rPr lang="en" sz="1400"/>
              <a:t> </a:t>
            </a:r>
            <a:endParaRPr sz="1400"/>
          </a:p>
          <a:p>
            <a:pPr marL="457200" lvl="0" indent="-317500" algn="l" rtl="0">
              <a:spcBef>
                <a:spcPts val="0"/>
              </a:spcBef>
              <a:spcAft>
                <a:spcPts val="0"/>
              </a:spcAft>
              <a:buSzPts val="1400"/>
              <a:buChar char="●"/>
            </a:pPr>
            <a:r>
              <a:rPr lang="en" sz="1400"/>
              <a:t>On average, governmentwide maturity stayed </a:t>
            </a:r>
            <a:r>
              <a:rPr lang="en" sz="1400" b="1"/>
              <a:t>Moderate</a:t>
            </a:r>
            <a:r>
              <a:rPr lang="en" sz="1400"/>
              <a:t>, with only a slight improvement to 2.37 from 2.17 on 5-point scale </a:t>
            </a:r>
            <a:endParaRPr sz="1400"/>
          </a:p>
          <a:p>
            <a:pPr marL="457200" lvl="0" indent="-317500" algn="l" rtl="0">
              <a:spcBef>
                <a:spcPts val="0"/>
              </a:spcBef>
              <a:spcAft>
                <a:spcPts val="0"/>
              </a:spcAft>
              <a:buSzPts val="1400"/>
              <a:buChar char="●"/>
            </a:pPr>
            <a:r>
              <a:rPr lang="en" sz="1400"/>
              <a:t>Persistent gaps in conformance of top viewed ICT and frequently used ICT</a:t>
            </a:r>
            <a:endParaRPr sz="1400"/>
          </a:p>
          <a:p>
            <a:pPr marL="457200" lvl="0" indent="-317500" algn="l" rtl="0">
              <a:spcBef>
                <a:spcPts val="0"/>
              </a:spcBef>
              <a:spcAft>
                <a:spcPts val="0"/>
              </a:spcAft>
              <a:buSzPts val="1400"/>
              <a:buChar char="●"/>
            </a:pPr>
            <a:r>
              <a:rPr lang="en" sz="1400"/>
              <a:t>Increased investments in training were reported</a:t>
            </a:r>
            <a:endParaRPr sz="1400"/>
          </a:p>
          <a:p>
            <a:pPr marL="457200" lvl="0" indent="-317500" algn="l" rtl="0">
              <a:spcBef>
                <a:spcPts val="0"/>
              </a:spcBef>
              <a:spcAft>
                <a:spcPts val="0"/>
              </a:spcAft>
              <a:buSzPts val="1400"/>
              <a:buChar char="●"/>
            </a:pPr>
            <a:r>
              <a:rPr lang="en" sz="1400"/>
              <a:t>Reporting shows an improvement in prioritization of digital accessibility needs</a:t>
            </a:r>
            <a:endParaRPr sz="1400"/>
          </a:p>
          <a:p>
            <a:pPr marL="457200" lvl="0" indent="-317500" algn="l" rtl="0">
              <a:spcBef>
                <a:spcPts val="0"/>
              </a:spcBef>
              <a:spcAft>
                <a:spcPts val="0"/>
              </a:spcAft>
              <a:buSzPts val="1400"/>
              <a:buChar char="●"/>
            </a:pPr>
            <a:r>
              <a:rPr lang="en" sz="1400"/>
              <a:t>Progress shown in technology lifecycle activities and Section 508 testing</a:t>
            </a:r>
            <a:endParaRPr sz="1400"/>
          </a:p>
          <a:p>
            <a:pPr marL="457200" lvl="0" indent="-317500" algn="l" rtl="0">
              <a:spcBef>
                <a:spcPts val="0"/>
              </a:spcBef>
              <a:spcAft>
                <a:spcPts val="0"/>
              </a:spcAft>
              <a:buSzPts val="1400"/>
              <a:buChar char="●"/>
            </a:pPr>
            <a:r>
              <a:rPr lang="en" sz="1400"/>
              <a:t>Incremental progress in Section 508 Program staffing</a:t>
            </a:r>
            <a:endParaRPr sz="1400"/>
          </a:p>
          <a:p>
            <a:pPr marL="457200" lvl="0" indent="-317500" algn="l" rtl="0">
              <a:spcBef>
                <a:spcPts val="0"/>
              </a:spcBef>
              <a:spcAft>
                <a:spcPts val="0"/>
              </a:spcAft>
              <a:buSzPts val="1400"/>
              <a:buChar char="●"/>
            </a:pPr>
            <a:r>
              <a:rPr lang="en" sz="1400"/>
              <a:t>Procurement issues persist</a:t>
            </a:r>
            <a:endParaRPr sz="900"/>
          </a:p>
        </p:txBody>
      </p:sp>
      <p:pic>
        <p:nvPicPr>
          <p:cNvPr id="414" name="Google Shape;414;p46" descr="M-Index change YOY increased from 2.17 to 2.37"/>
          <p:cNvPicPr preferRelativeResize="0"/>
          <p:nvPr/>
        </p:nvPicPr>
        <p:blipFill rotWithShape="1">
          <a:blip r:embed="rId3">
            <a:alphaModFix/>
          </a:blip>
          <a:srcRect r="2629"/>
          <a:stretch/>
        </p:blipFill>
        <p:spPr>
          <a:xfrm>
            <a:off x="6953450" y="1750025"/>
            <a:ext cx="2171775" cy="1205875"/>
          </a:xfrm>
          <a:prstGeom prst="rect">
            <a:avLst/>
          </a:prstGeom>
          <a:noFill/>
          <a:ln>
            <a:noFill/>
          </a:ln>
        </p:spPr>
      </p:pic>
      <p:pic>
        <p:nvPicPr>
          <p:cNvPr id="413" name="Google Shape;413;p46" descr="C-Index Change YOY decreased, down to 1.74 from 1.79."/>
          <p:cNvPicPr preferRelativeResize="0"/>
          <p:nvPr/>
        </p:nvPicPr>
        <p:blipFill rotWithShape="1">
          <a:blip r:embed="rId4">
            <a:alphaModFix/>
          </a:blip>
          <a:srcRect l="5853" r="2546"/>
          <a:stretch/>
        </p:blipFill>
        <p:spPr>
          <a:xfrm>
            <a:off x="7012175" y="3080425"/>
            <a:ext cx="2113050" cy="1205875"/>
          </a:xfrm>
          <a:prstGeom prst="rect">
            <a:avLst/>
          </a:prstGeom>
          <a:noFill/>
          <a:ln>
            <a:noFill/>
          </a:ln>
        </p:spPr>
      </p:pic>
      <p:sp>
        <p:nvSpPr>
          <p:cNvPr id="412" name="Google Shape;412;p46"/>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47"/>
          <p:cNvSpPr txBox="1">
            <a:spLocks noGrp="1"/>
          </p:cNvSpPr>
          <p:nvPr>
            <p:ph type="title"/>
          </p:nvPr>
        </p:nvSpPr>
        <p:spPr>
          <a:xfrm>
            <a:off x="311700" y="1384100"/>
            <a:ext cx="8520600" cy="23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 and Data</a:t>
            </a:r>
            <a:endParaRPr/>
          </a:p>
        </p:txBody>
      </p:sp>
      <p:sp>
        <p:nvSpPr>
          <p:cNvPr id="421" name="Google Shape;421;p47"/>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chemeClr val="lt1"/>
                </a:solidFill>
              </a:rPr>
              <a:t>11</a:t>
            </a:fld>
            <a:endParaRPr>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30" name="Google Shape;430;p48"/>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Analysis Process: Indexing</a:t>
            </a:r>
            <a:endParaRPr/>
          </a:p>
        </p:txBody>
      </p:sp>
      <p:sp>
        <p:nvSpPr>
          <p:cNvPr id="426" name="Google Shape;426;p48"/>
          <p:cNvSpPr txBox="1">
            <a:spLocks noGrp="1"/>
          </p:cNvSpPr>
          <p:nvPr>
            <p:ph type="body" idx="1"/>
          </p:nvPr>
        </p:nvSpPr>
        <p:spPr>
          <a:xfrm>
            <a:off x="311700" y="1304875"/>
            <a:ext cx="6420900" cy="331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t>The team assessed responses to the criteria across each reporting entity and broke them down into business function maturity and operational conformance, which were aligned to a Likert scale that ranged from Very Low to Very High.</a:t>
            </a:r>
            <a:endParaRPr sz="1400"/>
          </a:p>
          <a:p>
            <a:pPr marL="457200" lvl="0" indent="-342900" algn="l" rtl="0">
              <a:spcBef>
                <a:spcPts val="1200"/>
              </a:spcBef>
              <a:spcAft>
                <a:spcPts val="0"/>
              </a:spcAft>
              <a:buSzPts val="1800"/>
              <a:buChar char="●"/>
            </a:pPr>
            <a:r>
              <a:rPr lang="en" sz="1400" b="1"/>
              <a:t>Business Function Maturity Index:</a:t>
            </a:r>
            <a:r>
              <a:rPr lang="en" sz="1400"/>
              <a:t> Includes responses to criteria across nine dimensions with equal weighting of each criteria.</a:t>
            </a:r>
            <a:endParaRPr sz="1400"/>
          </a:p>
          <a:p>
            <a:pPr marL="457200" lvl="0" indent="-342900" algn="l" rtl="0">
              <a:spcBef>
                <a:spcPts val="0"/>
              </a:spcBef>
              <a:spcAft>
                <a:spcPts val="0"/>
              </a:spcAft>
              <a:buSzPts val="1800"/>
              <a:buChar char="●"/>
            </a:pPr>
            <a:r>
              <a:rPr lang="en" sz="1400" b="1"/>
              <a:t>Operational Conformance Index:</a:t>
            </a:r>
            <a:r>
              <a:rPr lang="en" sz="1400"/>
              <a:t> Quantified 16 specific criteria, or questions, in the Conformance section of question to assess how well entities performed with respect to Section 508 implementation.</a:t>
            </a:r>
            <a:endParaRPr sz="1400"/>
          </a:p>
          <a:p>
            <a:pPr marL="457200" lvl="0" indent="-342900" algn="l" rtl="0">
              <a:spcBef>
                <a:spcPts val="0"/>
              </a:spcBef>
              <a:spcAft>
                <a:spcPts val="0"/>
              </a:spcAft>
              <a:buSzPts val="1800"/>
              <a:buChar char="●"/>
            </a:pPr>
            <a:r>
              <a:rPr lang="en" sz="1400" b="1"/>
              <a:t>Overall Performance: </a:t>
            </a:r>
            <a:r>
              <a:rPr lang="en" sz="1400"/>
              <a:t>When combined, both indices above provided a reporting entities’ overall performance category that, given the scales, ranged from Very Low-Very Low to Very High-Very High. </a:t>
            </a:r>
            <a:endParaRPr/>
          </a:p>
          <a:p>
            <a:pPr marL="0" lvl="0" indent="0" algn="l" rtl="0">
              <a:spcBef>
                <a:spcPts val="0"/>
              </a:spcBef>
              <a:spcAft>
                <a:spcPts val="1200"/>
              </a:spcAft>
              <a:buNone/>
            </a:pPr>
            <a:endParaRPr/>
          </a:p>
        </p:txBody>
      </p:sp>
      <p:sp>
        <p:nvSpPr>
          <p:cNvPr id="429" name="Google Shape;429;p48"/>
          <p:cNvSpPr txBox="1"/>
          <p:nvPr/>
        </p:nvSpPr>
        <p:spPr>
          <a:xfrm>
            <a:off x="6831575" y="1859725"/>
            <a:ext cx="2037300" cy="49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2"/>
                </a:solidFill>
                <a:latin typeface="Public Sans"/>
                <a:ea typeface="Public Sans"/>
                <a:cs typeface="Public Sans"/>
                <a:sym typeface="Public Sans"/>
              </a:rPr>
              <a:t>Maturity and Conformance Brackets</a:t>
            </a:r>
            <a:endParaRPr sz="1200" b="1">
              <a:solidFill>
                <a:schemeClr val="dk2"/>
              </a:solidFill>
              <a:latin typeface="Public Sans"/>
              <a:ea typeface="Public Sans"/>
              <a:cs typeface="Public Sans"/>
              <a:sym typeface="Public Sans"/>
            </a:endParaRPr>
          </a:p>
        </p:txBody>
      </p:sp>
      <p:graphicFrame>
        <p:nvGraphicFramePr>
          <p:cNvPr id="428" name="Google Shape;428;p48"/>
          <p:cNvGraphicFramePr/>
          <p:nvPr>
            <p:extLst>
              <p:ext uri="{D42A27DB-BD31-4B8C-83A1-F6EECF244321}">
                <p14:modId xmlns:p14="http://schemas.microsoft.com/office/powerpoint/2010/main" val="108865908"/>
              </p:ext>
            </p:extLst>
          </p:nvPr>
        </p:nvGraphicFramePr>
        <p:xfrm>
          <a:off x="6831500" y="2433100"/>
          <a:ext cx="2037250" cy="2102940"/>
        </p:xfrm>
        <a:graphic>
          <a:graphicData uri="http://schemas.openxmlformats.org/drawingml/2006/table">
            <a:tbl>
              <a:tblPr>
                <a:noFill/>
                <a:tableStyleId>{FC309624-3698-4E0F-8BD9-7EAA9231E56E}</a:tableStyleId>
              </a:tblPr>
              <a:tblGrid>
                <a:gridCol w="929450">
                  <a:extLst>
                    <a:ext uri="{9D8B030D-6E8A-4147-A177-3AD203B41FA5}">
                      <a16:colId xmlns:a16="http://schemas.microsoft.com/office/drawing/2014/main" val="20000"/>
                    </a:ext>
                  </a:extLst>
                </a:gridCol>
                <a:gridCol w="1107800">
                  <a:extLst>
                    <a:ext uri="{9D8B030D-6E8A-4147-A177-3AD203B41FA5}">
                      <a16:colId xmlns:a16="http://schemas.microsoft.com/office/drawing/2014/main" val="20001"/>
                    </a:ext>
                  </a:extLst>
                </a:gridCol>
              </a:tblGrid>
              <a:tr h="325475">
                <a:tc>
                  <a:txBody>
                    <a:bodyPr/>
                    <a:lstStyle/>
                    <a:p>
                      <a:pPr marL="0" lvl="0" indent="0" algn="l" rtl="0">
                        <a:spcBef>
                          <a:spcPts val="0"/>
                        </a:spcBef>
                        <a:spcAft>
                          <a:spcPts val="0"/>
                        </a:spcAft>
                        <a:buNone/>
                      </a:pPr>
                      <a:r>
                        <a:rPr lang="en" sz="1100" b="1">
                          <a:solidFill>
                            <a:schemeClr val="lt1"/>
                          </a:solidFill>
                          <a:latin typeface="Public Sans"/>
                          <a:ea typeface="Public Sans"/>
                          <a:cs typeface="Public Sans"/>
                          <a:sym typeface="Public Sans"/>
                        </a:rPr>
                        <a:t>Bracket</a:t>
                      </a:r>
                      <a:endParaRPr sz="1100" b="1">
                        <a:solidFill>
                          <a:schemeClr val="lt1"/>
                        </a:solidFill>
                        <a:latin typeface="Public Sans"/>
                        <a:ea typeface="Public Sans"/>
                        <a:cs typeface="Public Sans"/>
                        <a:sym typeface="Public Sans"/>
                      </a:endParaRPr>
                    </a:p>
                  </a:txBody>
                  <a:tcPr marL="91425" marR="91425" marT="91425" marB="91425">
                    <a:solidFill>
                      <a:srgbClr val="003C71"/>
                    </a:solidFill>
                  </a:tcPr>
                </a:tc>
                <a:tc>
                  <a:txBody>
                    <a:bodyPr/>
                    <a:lstStyle/>
                    <a:p>
                      <a:pPr marL="0" lvl="0" indent="0" algn="l" rtl="0">
                        <a:spcBef>
                          <a:spcPts val="0"/>
                        </a:spcBef>
                        <a:spcAft>
                          <a:spcPts val="0"/>
                        </a:spcAft>
                        <a:buNone/>
                      </a:pPr>
                      <a:r>
                        <a:rPr lang="en" sz="1100" b="1">
                          <a:solidFill>
                            <a:schemeClr val="lt1"/>
                          </a:solidFill>
                          <a:latin typeface="Public Sans"/>
                          <a:ea typeface="Public Sans"/>
                          <a:cs typeface="Public Sans"/>
                          <a:sym typeface="Public Sans"/>
                        </a:rPr>
                        <a:t>Value Range </a:t>
                      </a:r>
                      <a:endParaRPr sz="1100" b="1">
                        <a:solidFill>
                          <a:schemeClr val="lt1"/>
                        </a:solidFill>
                        <a:latin typeface="Public Sans"/>
                        <a:ea typeface="Public Sans"/>
                        <a:cs typeface="Public Sans"/>
                        <a:sym typeface="Public Sans"/>
                      </a:endParaRPr>
                    </a:p>
                  </a:txBody>
                  <a:tcPr marL="91425" marR="91425" marT="91425" marB="91425">
                    <a:solidFill>
                      <a:srgbClr val="003C7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r>
                        <a:rPr lang="en" sz="1100">
                          <a:solidFill>
                            <a:srgbClr val="003C71"/>
                          </a:solidFill>
                          <a:latin typeface="Public Sans"/>
                          <a:ea typeface="Public Sans"/>
                          <a:cs typeface="Public Sans"/>
                          <a:sym typeface="Public Sans"/>
                        </a:rPr>
                        <a:t>Very High</a:t>
                      </a:r>
                      <a:endParaRPr sz="1100">
                        <a:solidFill>
                          <a:srgbClr val="003C71"/>
                        </a:solidFill>
                        <a:latin typeface="Public Sans"/>
                        <a:ea typeface="Public Sans"/>
                        <a:cs typeface="Public Sans"/>
                        <a:sym typeface="Public Sans"/>
                      </a:endParaRPr>
                    </a:p>
                  </a:txBody>
                  <a:tcPr marL="91425" marR="91425" marT="91425" marB="91425"/>
                </a:tc>
                <a:tc>
                  <a:txBody>
                    <a:bodyPr/>
                    <a:lstStyle/>
                    <a:p>
                      <a:pPr marL="0" lvl="0" indent="0" algn="l" rtl="0">
                        <a:spcBef>
                          <a:spcPts val="0"/>
                        </a:spcBef>
                        <a:spcAft>
                          <a:spcPts val="0"/>
                        </a:spcAft>
                        <a:buNone/>
                      </a:pPr>
                      <a:r>
                        <a:rPr lang="en" sz="1100">
                          <a:solidFill>
                            <a:srgbClr val="003C71"/>
                          </a:solidFill>
                          <a:latin typeface="Public Sans"/>
                          <a:ea typeface="Public Sans"/>
                          <a:cs typeface="Public Sans"/>
                          <a:sym typeface="Public Sans"/>
                        </a:rPr>
                        <a:t>&gt;4 to 5</a:t>
                      </a:r>
                      <a:endParaRPr sz="1100">
                        <a:solidFill>
                          <a:srgbClr val="003C71"/>
                        </a:solidFill>
                        <a:latin typeface="Public Sans"/>
                        <a:ea typeface="Public Sans"/>
                        <a:cs typeface="Public Sans"/>
                        <a:sym typeface="Public Sans"/>
                      </a:endParaRPr>
                    </a:p>
                  </a:txBody>
                  <a:tcPr marL="91425" marR="91425" marT="91425" marB="91425"/>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r>
                        <a:rPr lang="en" sz="1100">
                          <a:solidFill>
                            <a:srgbClr val="003C71"/>
                          </a:solidFill>
                          <a:latin typeface="Public Sans"/>
                          <a:ea typeface="Public Sans"/>
                          <a:cs typeface="Public Sans"/>
                          <a:sym typeface="Public Sans"/>
                        </a:rPr>
                        <a:t>High</a:t>
                      </a:r>
                      <a:endParaRPr sz="1100">
                        <a:solidFill>
                          <a:srgbClr val="003C71"/>
                        </a:solidFill>
                        <a:latin typeface="Public Sans"/>
                        <a:ea typeface="Public Sans"/>
                        <a:cs typeface="Public Sans"/>
                        <a:sym typeface="Public Sans"/>
                      </a:endParaRPr>
                    </a:p>
                  </a:txBody>
                  <a:tcPr marL="91425" marR="91425" marT="91425" marB="91425"/>
                </a:tc>
                <a:tc>
                  <a:txBody>
                    <a:bodyPr/>
                    <a:lstStyle/>
                    <a:p>
                      <a:pPr marL="0" lvl="0" indent="0" algn="l" rtl="0">
                        <a:spcBef>
                          <a:spcPts val="0"/>
                        </a:spcBef>
                        <a:spcAft>
                          <a:spcPts val="0"/>
                        </a:spcAft>
                        <a:buNone/>
                      </a:pPr>
                      <a:r>
                        <a:rPr lang="en" sz="1100">
                          <a:solidFill>
                            <a:srgbClr val="003C71"/>
                          </a:solidFill>
                          <a:latin typeface="Public Sans"/>
                          <a:ea typeface="Public Sans"/>
                          <a:cs typeface="Public Sans"/>
                          <a:sym typeface="Public Sans"/>
                        </a:rPr>
                        <a:t>&gt; 3 to 4</a:t>
                      </a:r>
                      <a:endParaRPr sz="1100">
                        <a:solidFill>
                          <a:srgbClr val="003C71"/>
                        </a:solidFill>
                        <a:latin typeface="Public Sans"/>
                        <a:ea typeface="Public Sans"/>
                        <a:cs typeface="Public Sans"/>
                        <a:sym typeface="Public Sans"/>
                      </a:endParaRPr>
                    </a:p>
                  </a:txBody>
                  <a:tcPr marL="91425" marR="91425" marT="91425" marB="91425"/>
                </a:tc>
                <a:extLst>
                  <a:ext uri="{0D108BD9-81ED-4DB2-BD59-A6C34878D82A}">
                    <a16:rowId xmlns:a16="http://schemas.microsoft.com/office/drawing/2014/main" val="10002"/>
                  </a:ext>
                </a:extLst>
              </a:tr>
              <a:tr h="325475">
                <a:tc>
                  <a:txBody>
                    <a:bodyPr/>
                    <a:lstStyle/>
                    <a:p>
                      <a:pPr marL="0" lvl="0" indent="0" algn="l" rtl="0">
                        <a:spcBef>
                          <a:spcPts val="0"/>
                        </a:spcBef>
                        <a:spcAft>
                          <a:spcPts val="0"/>
                        </a:spcAft>
                        <a:buNone/>
                      </a:pPr>
                      <a:r>
                        <a:rPr lang="en" sz="1100">
                          <a:solidFill>
                            <a:srgbClr val="003C71"/>
                          </a:solidFill>
                          <a:latin typeface="Public Sans"/>
                          <a:ea typeface="Public Sans"/>
                          <a:cs typeface="Public Sans"/>
                          <a:sym typeface="Public Sans"/>
                        </a:rPr>
                        <a:t>Moderate</a:t>
                      </a:r>
                      <a:endParaRPr sz="1100">
                        <a:solidFill>
                          <a:srgbClr val="003C71"/>
                        </a:solidFill>
                        <a:latin typeface="Public Sans"/>
                        <a:ea typeface="Public Sans"/>
                        <a:cs typeface="Public Sans"/>
                        <a:sym typeface="Public Sans"/>
                      </a:endParaRPr>
                    </a:p>
                  </a:txBody>
                  <a:tcPr marL="91425" marR="91425" marT="91425" marB="91425"/>
                </a:tc>
                <a:tc>
                  <a:txBody>
                    <a:bodyPr/>
                    <a:lstStyle/>
                    <a:p>
                      <a:pPr marL="0" lvl="0" indent="0" algn="l" rtl="0">
                        <a:spcBef>
                          <a:spcPts val="0"/>
                        </a:spcBef>
                        <a:spcAft>
                          <a:spcPts val="0"/>
                        </a:spcAft>
                        <a:buNone/>
                      </a:pPr>
                      <a:r>
                        <a:rPr lang="en" sz="1100">
                          <a:solidFill>
                            <a:srgbClr val="003C71"/>
                          </a:solidFill>
                          <a:latin typeface="Public Sans"/>
                          <a:ea typeface="Public Sans"/>
                          <a:cs typeface="Public Sans"/>
                          <a:sym typeface="Public Sans"/>
                        </a:rPr>
                        <a:t>&gt;2 to 3</a:t>
                      </a:r>
                      <a:endParaRPr sz="1100">
                        <a:solidFill>
                          <a:srgbClr val="003C71"/>
                        </a:solidFill>
                        <a:latin typeface="Public Sans"/>
                        <a:ea typeface="Public Sans"/>
                        <a:cs typeface="Public Sans"/>
                        <a:sym typeface="Public Sans"/>
                      </a:endParaRPr>
                    </a:p>
                  </a:txBody>
                  <a:tcPr marL="91425" marR="91425" marT="91425" marB="91425"/>
                </a:tc>
                <a:extLst>
                  <a:ext uri="{0D108BD9-81ED-4DB2-BD59-A6C34878D82A}">
                    <a16:rowId xmlns:a16="http://schemas.microsoft.com/office/drawing/2014/main" val="10003"/>
                  </a:ext>
                </a:extLst>
              </a:tr>
              <a:tr h="325475">
                <a:tc>
                  <a:txBody>
                    <a:bodyPr/>
                    <a:lstStyle/>
                    <a:p>
                      <a:pPr marL="0" lvl="0" indent="0" algn="l" rtl="0">
                        <a:spcBef>
                          <a:spcPts val="0"/>
                        </a:spcBef>
                        <a:spcAft>
                          <a:spcPts val="0"/>
                        </a:spcAft>
                        <a:buNone/>
                      </a:pPr>
                      <a:r>
                        <a:rPr lang="en" sz="1100">
                          <a:solidFill>
                            <a:srgbClr val="003C71"/>
                          </a:solidFill>
                          <a:latin typeface="Public Sans"/>
                          <a:ea typeface="Public Sans"/>
                          <a:cs typeface="Public Sans"/>
                          <a:sym typeface="Public Sans"/>
                        </a:rPr>
                        <a:t>Low</a:t>
                      </a:r>
                      <a:endParaRPr sz="1100">
                        <a:solidFill>
                          <a:srgbClr val="003C71"/>
                        </a:solidFill>
                        <a:latin typeface="Public Sans"/>
                        <a:ea typeface="Public Sans"/>
                        <a:cs typeface="Public Sans"/>
                        <a:sym typeface="Public Sans"/>
                      </a:endParaRPr>
                    </a:p>
                  </a:txBody>
                  <a:tcPr marL="91425" marR="91425" marT="91425" marB="91425"/>
                </a:tc>
                <a:tc>
                  <a:txBody>
                    <a:bodyPr/>
                    <a:lstStyle/>
                    <a:p>
                      <a:pPr marL="0" lvl="0" indent="0" algn="l" rtl="0">
                        <a:spcBef>
                          <a:spcPts val="0"/>
                        </a:spcBef>
                        <a:spcAft>
                          <a:spcPts val="0"/>
                        </a:spcAft>
                        <a:buNone/>
                      </a:pPr>
                      <a:r>
                        <a:rPr lang="en" sz="1100">
                          <a:solidFill>
                            <a:srgbClr val="003C71"/>
                          </a:solidFill>
                          <a:latin typeface="Public Sans"/>
                          <a:ea typeface="Public Sans"/>
                          <a:cs typeface="Public Sans"/>
                          <a:sym typeface="Public Sans"/>
                        </a:rPr>
                        <a:t>&gt;1 to 2</a:t>
                      </a:r>
                      <a:endParaRPr sz="1100">
                        <a:solidFill>
                          <a:srgbClr val="003C71"/>
                        </a:solidFill>
                        <a:latin typeface="Public Sans"/>
                        <a:ea typeface="Public Sans"/>
                        <a:cs typeface="Public Sans"/>
                        <a:sym typeface="Public Sans"/>
                      </a:endParaRPr>
                    </a:p>
                  </a:txBody>
                  <a:tcPr marL="91425" marR="91425" marT="91425" marB="91425"/>
                </a:tc>
                <a:extLst>
                  <a:ext uri="{0D108BD9-81ED-4DB2-BD59-A6C34878D82A}">
                    <a16:rowId xmlns:a16="http://schemas.microsoft.com/office/drawing/2014/main" val="10004"/>
                  </a:ext>
                </a:extLst>
              </a:tr>
              <a:tr h="325475">
                <a:tc>
                  <a:txBody>
                    <a:bodyPr/>
                    <a:lstStyle/>
                    <a:p>
                      <a:pPr marL="0" lvl="0" indent="0" algn="l" rtl="0">
                        <a:spcBef>
                          <a:spcPts val="0"/>
                        </a:spcBef>
                        <a:spcAft>
                          <a:spcPts val="0"/>
                        </a:spcAft>
                        <a:buNone/>
                      </a:pPr>
                      <a:r>
                        <a:rPr lang="en" sz="1100">
                          <a:solidFill>
                            <a:srgbClr val="003C71"/>
                          </a:solidFill>
                          <a:latin typeface="Public Sans"/>
                          <a:ea typeface="Public Sans"/>
                          <a:cs typeface="Public Sans"/>
                          <a:sym typeface="Public Sans"/>
                        </a:rPr>
                        <a:t>Very Low</a:t>
                      </a:r>
                      <a:endParaRPr sz="1100">
                        <a:solidFill>
                          <a:srgbClr val="003C71"/>
                        </a:solidFill>
                        <a:latin typeface="Public Sans"/>
                        <a:ea typeface="Public Sans"/>
                        <a:cs typeface="Public Sans"/>
                        <a:sym typeface="Public Sans"/>
                      </a:endParaRPr>
                    </a:p>
                  </a:txBody>
                  <a:tcPr marL="91425" marR="91425" marT="91425" marB="91425"/>
                </a:tc>
                <a:tc>
                  <a:txBody>
                    <a:bodyPr/>
                    <a:lstStyle/>
                    <a:p>
                      <a:pPr marL="0" lvl="0" indent="0" algn="l" rtl="0">
                        <a:spcBef>
                          <a:spcPts val="0"/>
                        </a:spcBef>
                        <a:spcAft>
                          <a:spcPts val="0"/>
                        </a:spcAft>
                        <a:buNone/>
                      </a:pPr>
                      <a:r>
                        <a:rPr lang="en" sz="1100" dirty="0">
                          <a:solidFill>
                            <a:srgbClr val="003C71"/>
                          </a:solidFill>
                          <a:latin typeface="Public Sans"/>
                          <a:ea typeface="Public Sans"/>
                          <a:cs typeface="Public Sans"/>
                          <a:sym typeface="Public Sans"/>
                        </a:rPr>
                        <a:t>0 to 1</a:t>
                      </a:r>
                      <a:endParaRPr sz="1100" dirty="0">
                        <a:solidFill>
                          <a:srgbClr val="003C71"/>
                        </a:solidFill>
                        <a:latin typeface="Public Sans"/>
                        <a:ea typeface="Public Sans"/>
                        <a:cs typeface="Public Sans"/>
                        <a:sym typeface="Public Sans"/>
                      </a:endParaRPr>
                    </a:p>
                  </a:txBody>
                  <a:tcPr marL="91425" marR="91425" marT="91425" marB="91425"/>
                </a:tc>
                <a:extLst>
                  <a:ext uri="{0D108BD9-81ED-4DB2-BD59-A6C34878D82A}">
                    <a16:rowId xmlns:a16="http://schemas.microsoft.com/office/drawing/2014/main" val="10005"/>
                  </a:ext>
                </a:extLst>
              </a:tr>
            </a:tbl>
          </a:graphicData>
        </a:graphic>
      </p:graphicFrame>
      <p:sp>
        <p:nvSpPr>
          <p:cNvPr id="427" name="Google Shape;427;p48"/>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7" name="Google Shape;437;p49"/>
          <p:cNvSpPr txBox="1">
            <a:spLocks noGrp="1"/>
          </p:cNvSpPr>
          <p:nvPr>
            <p:ph type="title"/>
          </p:nvPr>
        </p:nvSpPr>
        <p:spPr>
          <a:xfrm>
            <a:off x="101750" y="597425"/>
            <a:ext cx="8871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700"/>
              <a:t>Analysis Results: Maturity and Conformance Brackets</a:t>
            </a:r>
            <a:endParaRPr sz="2700"/>
          </a:p>
        </p:txBody>
      </p:sp>
      <p:sp>
        <p:nvSpPr>
          <p:cNvPr id="435" name="Google Shape;435;p49"/>
          <p:cNvSpPr txBox="1">
            <a:spLocks noGrp="1"/>
          </p:cNvSpPr>
          <p:nvPr>
            <p:ph type="body" idx="1"/>
          </p:nvPr>
        </p:nvSpPr>
        <p:spPr>
          <a:xfrm>
            <a:off x="311700" y="1170125"/>
            <a:ext cx="8520600" cy="1251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a:solidFill>
                  <a:srgbClr val="003C71"/>
                </a:solidFill>
              </a:rPr>
              <a:t>Similar to FY23, a </a:t>
            </a:r>
            <a:r>
              <a:rPr lang="en" sz="1400" b="1">
                <a:solidFill>
                  <a:srgbClr val="003C71"/>
                </a:solidFill>
              </a:rPr>
              <a:t>majority of reporting entities fall in the bottom nine categories</a:t>
            </a:r>
            <a:r>
              <a:rPr lang="en" sz="1400">
                <a:solidFill>
                  <a:srgbClr val="003C71"/>
                </a:solidFill>
              </a:rPr>
              <a:t> </a:t>
            </a:r>
            <a:r>
              <a:rPr lang="en" sz="1200">
                <a:solidFill>
                  <a:srgbClr val="001D35"/>
                </a:solidFill>
                <a:highlight>
                  <a:srgbClr val="FFFFFF"/>
                </a:highlight>
                <a:latin typeface="Roboto"/>
                <a:ea typeface="Roboto"/>
                <a:cs typeface="Roboto"/>
                <a:sym typeface="Roboto"/>
              </a:rPr>
              <a:t>— </a:t>
            </a:r>
            <a:r>
              <a:rPr lang="en" sz="1400">
                <a:solidFill>
                  <a:srgbClr val="003C71"/>
                </a:solidFill>
              </a:rPr>
              <a:t>those that fell in any combination of Very Low, Low, and Moderate for both maturity and conformance, i.e., the bottom left of the table below. However, about 61% of reporting entities, or 151 entities, fell in these categories, whereas roughly 76% of reporting entities fell in these nine lower categories in FY23.</a:t>
            </a:r>
            <a:endParaRPr sz="1400">
              <a:solidFill>
                <a:srgbClr val="003C71"/>
              </a:solidFill>
            </a:endParaRPr>
          </a:p>
          <a:p>
            <a:pPr marL="0" lvl="0" indent="0" algn="l" rtl="0">
              <a:lnSpc>
                <a:spcPct val="115000"/>
              </a:lnSpc>
              <a:spcBef>
                <a:spcPts val="1200"/>
              </a:spcBef>
              <a:spcAft>
                <a:spcPts val="0"/>
              </a:spcAft>
              <a:buClr>
                <a:schemeClr val="dk1"/>
              </a:buClr>
              <a:buSzPts val="1100"/>
              <a:buFont typeface="Arial"/>
              <a:buNone/>
            </a:pPr>
            <a:endParaRPr sz="1400">
              <a:solidFill>
                <a:srgbClr val="003C71"/>
              </a:solidFill>
            </a:endParaRPr>
          </a:p>
          <a:p>
            <a:pPr marL="0" lvl="0" indent="0" algn="l" rtl="0">
              <a:spcBef>
                <a:spcPts val="1200"/>
              </a:spcBef>
              <a:spcAft>
                <a:spcPts val="1200"/>
              </a:spcAft>
              <a:buNone/>
            </a:pPr>
            <a:endParaRPr/>
          </a:p>
        </p:txBody>
      </p:sp>
      <p:graphicFrame>
        <p:nvGraphicFramePr>
          <p:cNvPr id="438" name="Google Shape;438;p49"/>
          <p:cNvGraphicFramePr/>
          <p:nvPr>
            <p:extLst>
              <p:ext uri="{D42A27DB-BD31-4B8C-83A1-F6EECF244321}">
                <p14:modId xmlns:p14="http://schemas.microsoft.com/office/powerpoint/2010/main" val="714086989"/>
              </p:ext>
            </p:extLst>
          </p:nvPr>
        </p:nvGraphicFramePr>
        <p:xfrm>
          <a:off x="436225" y="2421425"/>
          <a:ext cx="7836450" cy="2528635"/>
        </p:xfrm>
        <a:graphic>
          <a:graphicData uri="http://schemas.openxmlformats.org/drawingml/2006/table">
            <a:tbl>
              <a:tblPr>
                <a:noFill/>
                <a:tableStyleId>{FC309624-3698-4E0F-8BD9-7EAA9231E56E}</a:tableStyleId>
              </a:tblPr>
              <a:tblGrid>
                <a:gridCol w="1306075">
                  <a:extLst>
                    <a:ext uri="{9D8B030D-6E8A-4147-A177-3AD203B41FA5}">
                      <a16:colId xmlns:a16="http://schemas.microsoft.com/office/drawing/2014/main" val="20000"/>
                    </a:ext>
                  </a:extLst>
                </a:gridCol>
                <a:gridCol w="1306075">
                  <a:extLst>
                    <a:ext uri="{9D8B030D-6E8A-4147-A177-3AD203B41FA5}">
                      <a16:colId xmlns:a16="http://schemas.microsoft.com/office/drawing/2014/main" val="20001"/>
                    </a:ext>
                  </a:extLst>
                </a:gridCol>
                <a:gridCol w="1306075">
                  <a:extLst>
                    <a:ext uri="{9D8B030D-6E8A-4147-A177-3AD203B41FA5}">
                      <a16:colId xmlns:a16="http://schemas.microsoft.com/office/drawing/2014/main" val="20002"/>
                    </a:ext>
                  </a:extLst>
                </a:gridCol>
                <a:gridCol w="1306075">
                  <a:extLst>
                    <a:ext uri="{9D8B030D-6E8A-4147-A177-3AD203B41FA5}">
                      <a16:colId xmlns:a16="http://schemas.microsoft.com/office/drawing/2014/main" val="20003"/>
                    </a:ext>
                  </a:extLst>
                </a:gridCol>
                <a:gridCol w="1306075">
                  <a:extLst>
                    <a:ext uri="{9D8B030D-6E8A-4147-A177-3AD203B41FA5}">
                      <a16:colId xmlns:a16="http://schemas.microsoft.com/office/drawing/2014/main" val="20004"/>
                    </a:ext>
                  </a:extLst>
                </a:gridCol>
                <a:gridCol w="1306075">
                  <a:extLst>
                    <a:ext uri="{9D8B030D-6E8A-4147-A177-3AD203B41FA5}">
                      <a16:colId xmlns:a16="http://schemas.microsoft.com/office/drawing/2014/main" val="20005"/>
                    </a:ext>
                  </a:extLst>
                </a:gridCol>
              </a:tblGrid>
              <a:tr h="445975">
                <a:tc>
                  <a:txBody>
                    <a:bodyPr/>
                    <a:lstStyle/>
                    <a:p>
                      <a:pPr marL="0" lvl="0" indent="0" algn="l" rtl="0">
                        <a:spcBef>
                          <a:spcPts val="0"/>
                        </a:spcBef>
                        <a:spcAft>
                          <a:spcPts val="0"/>
                        </a:spcAft>
                        <a:buNone/>
                      </a:pPr>
                      <a:r>
                        <a:rPr lang="en" sz="900" b="1"/>
                        <a:t>Very High Conformance</a:t>
                      </a:r>
                      <a:endParaRPr sz="9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t>0</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t>0</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t>2</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E6EFF6"/>
                    </a:solidFill>
                  </a:tcPr>
                </a:tc>
                <a:tc>
                  <a:txBody>
                    <a:bodyPr/>
                    <a:lstStyle/>
                    <a:p>
                      <a:pPr marL="0" lvl="0" indent="0" algn="l" rtl="0">
                        <a:spcBef>
                          <a:spcPts val="0"/>
                        </a:spcBef>
                        <a:spcAft>
                          <a:spcPts val="0"/>
                        </a:spcAft>
                        <a:buNone/>
                      </a:pPr>
                      <a:r>
                        <a:rPr lang="en" sz="1000" b="1"/>
                        <a:t>6</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CCDFEC"/>
                    </a:solidFill>
                  </a:tcPr>
                </a:tc>
                <a:tc>
                  <a:txBody>
                    <a:bodyPr/>
                    <a:lstStyle/>
                    <a:p>
                      <a:pPr marL="0" lvl="0" indent="0" algn="l" rtl="0">
                        <a:spcBef>
                          <a:spcPts val="0"/>
                        </a:spcBef>
                        <a:spcAft>
                          <a:spcPts val="0"/>
                        </a:spcAft>
                        <a:buNone/>
                      </a:pPr>
                      <a:r>
                        <a:rPr lang="en" sz="1000" b="1"/>
                        <a:t>5</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1E2EE"/>
                    </a:solidFill>
                  </a:tcPr>
                </a:tc>
                <a:extLst>
                  <a:ext uri="{0D108BD9-81ED-4DB2-BD59-A6C34878D82A}">
                    <a16:rowId xmlns:a16="http://schemas.microsoft.com/office/drawing/2014/main" val="10000"/>
                  </a:ext>
                </a:extLst>
              </a:tr>
              <a:tr h="327050">
                <a:tc>
                  <a:txBody>
                    <a:bodyPr/>
                    <a:lstStyle/>
                    <a:p>
                      <a:pPr marL="0" lvl="0" indent="0" algn="l" rtl="0">
                        <a:spcBef>
                          <a:spcPts val="0"/>
                        </a:spcBef>
                        <a:spcAft>
                          <a:spcPts val="0"/>
                        </a:spcAft>
                        <a:buNone/>
                      </a:pPr>
                      <a:r>
                        <a:rPr lang="en" sz="900" b="1"/>
                        <a:t>High Conformance</a:t>
                      </a:r>
                      <a:endParaRPr sz="9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t>0</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t>4</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9E7F1"/>
                    </a:solidFill>
                  </a:tcPr>
                </a:tc>
                <a:tc>
                  <a:txBody>
                    <a:bodyPr/>
                    <a:lstStyle/>
                    <a:p>
                      <a:pPr marL="0" lvl="0" indent="0" algn="l" rtl="0">
                        <a:spcBef>
                          <a:spcPts val="0"/>
                        </a:spcBef>
                        <a:spcAft>
                          <a:spcPts val="0"/>
                        </a:spcAft>
                        <a:buNone/>
                      </a:pPr>
                      <a:r>
                        <a:rPr lang="en" sz="1000" b="1"/>
                        <a:t>9</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FD7E8"/>
                    </a:solidFill>
                  </a:tcPr>
                </a:tc>
                <a:tc>
                  <a:txBody>
                    <a:bodyPr/>
                    <a:lstStyle/>
                    <a:p>
                      <a:pPr marL="0" lvl="0" indent="0" algn="l" rtl="0">
                        <a:spcBef>
                          <a:spcPts val="0"/>
                        </a:spcBef>
                        <a:spcAft>
                          <a:spcPts val="0"/>
                        </a:spcAft>
                        <a:buNone/>
                      </a:pPr>
                      <a:r>
                        <a:rPr lang="en" sz="1000" b="1"/>
                        <a:t>11</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8D2E5"/>
                    </a:solidFill>
                  </a:tcPr>
                </a:tc>
                <a:tc>
                  <a:txBody>
                    <a:bodyPr/>
                    <a:lstStyle/>
                    <a:p>
                      <a:pPr marL="0" lvl="0" indent="0" algn="l" rtl="0">
                        <a:spcBef>
                          <a:spcPts val="0"/>
                        </a:spcBef>
                        <a:spcAft>
                          <a:spcPts val="0"/>
                        </a:spcAft>
                        <a:buNone/>
                      </a:pPr>
                      <a:r>
                        <a:rPr lang="en" sz="1000" b="1"/>
                        <a:t>4</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9E7F1"/>
                    </a:solidFill>
                  </a:tcPr>
                </a:tc>
                <a:extLst>
                  <a:ext uri="{0D108BD9-81ED-4DB2-BD59-A6C34878D82A}">
                    <a16:rowId xmlns:a16="http://schemas.microsoft.com/office/drawing/2014/main" val="10001"/>
                  </a:ext>
                </a:extLst>
              </a:tr>
              <a:tr h="445975">
                <a:tc>
                  <a:txBody>
                    <a:bodyPr/>
                    <a:lstStyle/>
                    <a:p>
                      <a:pPr marL="0" lvl="0" indent="0" algn="l" rtl="0">
                        <a:spcBef>
                          <a:spcPts val="0"/>
                        </a:spcBef>
                        <a:spcAft>
                          <a:spcPts val="0"/>
                        </a:spcAft>
                        <a:buNone/>
                      </a:pPr>
                      <a:r>
                        <a:rPr lang="en" sz="900" b="1"/>
                        <a:t>Moderate Conformance</a:t>
                      </a:r>
                      <a:endParaRPr sz="9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t>2</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E6EFF6"/>
                    </a:solidFill>
                  </a:tcPr>
                </a:tc>
                <a:tc>
                  <a:txBody>
                    <a:bodyPr/>
                    <a:lstStyle/>
                    <a:p>
                      <a:pPr marL="0" lvl="0" indent="0" algn="l" rtl="0">
                        <a:spcBef>
                          <a:spcPts val="0"/>
                        </a:spcBef>
                        <a:spcAft>
                          <a:spcPts val="0"/>
                        </a:spcAft>
                        <a:buNone/>
                      </a:pPr>
                      <a:r>
                        <a:rPr lang="en" sz="1000" b="1"/>
                        <a:t>8</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FD7E8"/>
                    </a:solidFill>
                  </a:tcPr>
                </a:tc>
                <a:tc>
                  <a:txBody>
                    <a:bodyPr/>
                    <a:lstStyle/>
                    <a:p>
                      <a:pPr marL="0" lvl="0" indent="0" algn="l" rtl="0">
                        <a:spcBef>
                          <a:spcPts val="0"/>
                        </a:spcBef>
                        <a:spcAft>
                          <a:spcPts val="0"/>
                        </a:spcAft>
                        <a:buNone/>
                      </a:pPr>
                      <a:r>
                        <a:rPr lang="en" sz="1000" b="1"/>
                        <a:t>16</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A6C7DE"/>
                    </a:solidFill>
                  </a:tcPr>
                </a:tc>
                <a:tc>
                  <a:txBody>
                    <a:bodyPr/>
                    <a:lstStyle/>
                    <a:p>
                      <a:pPr marL="0" lvl="0" indent="0" algn="l" rtl="0">
                        <a:spcBef>
                          <a:spcPts val="0"/>
                        </a:spcBef>
                        <a:spcAft>
                          <a:spcPts val="0"/>
                        </a:spcAft>
                        <a:buNone/>
                      </a:pPr>
                      <a:r>
                        <a:rPr lang="en" sz="1000" b="1"/>
                        <a:t>14</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FE3"/>
                    </a:solidFill>
                  </a:tcPr>
                </a:tc>
                <a:tc>
                  <a:txBody>
                    <a:bodyPr/>
                    <a:lstStyle/>
                    <a:p>
                      <a:pPr marL="0" lvl="0" indent="0" algn="l" rtl="0">
                        <a:spcBef>
                          <a:spcPts val="0"/>
                        </a:spcBef>
                        <a:spcAft>
                          <a:spcPts val="0"/>
                        </a:spcAft>
                        <a:buNone/>
                      </a:pPr>
                      <a:r>
                        <a:rPr lang="en" sz="1000" b="1"/>
                        <a:t>2</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E6EFF6"/>
                    </a:solidFill>
                  </a:tcPr>
                </a:tc>
                <a:extLst>
                  <a:ext uri="{0D108BD9-81ED-4DB2-BD59-A6C34878D82A}">
                    <a16:rowId xmlns:a16="http://schemas.microsoft.com/office/drawing/2014/main" val="10002"/>
                  </a:ext>
                </a:extLst>
              </a:tr>
              <a:tr h="327925">
                <a:tc>
                  <a:txBody>
                    <a:bodyPr/>
                    <a:lstStyle/>
                    <a:p>
                      <a:pPr marL="0" lvl="0" indent="0" algn="l" rtl="0">
                        <a:spcBef>
                          <a:spcPts val="0"/>
                        </a:spcBef>
                        <a:spcAft>
                          <a:spcPts val="0"/>
                        </a:spcAft>
                        <a:buNone/>
                      </a:pPr>
                      <a:r>
                        <a:rPr lang="en" sz="900" b="1"/>
                        <a:t>Low Conformance</a:t>
                      </a:r>
                      <a:endParaRPr sz="9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t>7</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CCDFEC"/>
                    </a:solidFill>
                  </a:tcPr>
                </a:tc>
                <a:tc>
                  <a:txBody>
                    <a:bodyPr/>
                    <a:lstStyle/>
                    <a:p>
                      <a:pPr marL="0" lvl="0" indent="0" algn="l" rtl="0">
                        <a:spcBef>
                          <a:spcPts val="0"/>
                        </a:spcBef>
                        <a:spcAft>
                          <a:spcPts val="0"/>
                        </a:spcAft>
                        <a:buNone/>
                      </a:pPr>
                      <a:r>
                        <a:rPr lang="en" sz="1000" b="1"/>
                        <a:t>15</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A6C7DE"/>
                    </a:solidFill>
                  </a:tcPr>
                </a:tc>
                <a:tc>
                  <a:txBody>
                    <a:bodyPr/>
                    <a:lstStyle/>
                    <a:p>
                      <a:pPr marL="0" lvl="0" indent="0" algn="l" rtl="0">
                        <a:spcBef>
                          <a:spcPts val="0"/>
                        </a:spcBef>
                        <a:spcAft>
                          <a:spcPts val="0"/>
                        </a:spcAft>
                        <a:buNone/>
                      </a:pPr>
                      <a:r>
                        <a:rPr lang="en" sz="1000" b="1"/>
                        <a:t>36</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9EC7"/>
                    </a:solidFill>
                  </a:tcPr>
                </a:tc>
                <a:tc>
                  <a:txBody>
                    <a:bodyPr/>
                    <a:lstStyle/>
                    <a:p>
                      <a:pPr marL="0" lvl="0" indent="0" algn="l" rtl="0">
                        <a:spcBef>
                          <a:spcPts val="0"/>
                        </a:spcBef>
                        <a:spcAft>
                          <a:spcPts val="0"/>
                        </a:spcAft>
                        <a:buNone/>
                      </a:pPr>
                      <a:r>
                        <a:rPr lang="en" sz="1000" b="1"/>
                        <a:t>24</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A1C3DD"/>
                    </a:solidFill>
                  </a:tcPr>
                </a:tc>
                <a:tc>
                  <a:txBody>
                    <a:bodyPr/>
                    <a:lstStyle/>
                    <a:p>
                      <a:pPr marL="0" lvl="0" indent="0" algn="l" rtl="0">
                        <a:spcBef>
                          <a:spcPts val="0"/>
                        </a:spcBef>
                        <a:spcAft>
                          <a:spcPts val="0"/>
                        </a:spcAft>
                        <a:buNone/>
                      </a:pPr>
                      <a:r>
                        <a:rPr lang="en" sz="1000" b="1"/>
                        <a:t>3</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9E7F1"/>
                    </a:solidFill>
                  </a:tcPr>
                </a:tc>
                <a:extLst>
                  <a:ext uri="{0D108BD9-81ED-4DB2-BD59-A6C34878D82A}">
                    <a16:rowId xmlns:a16="http://schemas.microsoft.com/office/drawing/2014/main" val="10003"/>
                  </a:ext>
                </a:extLst>
              </a:tr>
              <a:tr h="445975">
                <a:tc>
                  <a:txBody>
                    <a:bodyPr/>
                    <a:lstStyle/>
                    <a:p>
                      <a:pPr marL="0" lvl="0" indent="0" algn="l" rtl="0">
                        <a:spcBef>
                          <a:spcPts val="0"/>
                        </a:spcBef>
                        <a:spcAft>
                          <a:spcPts val="0"/>
                        </a:spcAft>
                        <a:buNone/>
                      </a:pPr>
                      <a:r>
                        <a:rPr lang="en" sz="900" b="1"/>
                        <a:t>Very Low Conformance</a:t>
                      </a:r>
                      <a:endParaRPr sz="9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t>20</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99BEDA"/>
                    </a:solidFill>
                  </a:tcPr>
                </a:tc>
                <a:tc>
                  <a:txBody>
                    <a:bodyPr/>
                    <a:lstStyle/>
                    <a:p>
                      <a:pPr marL="0" lvl="0" indent="0" algn="l" rtl="0">
                        <a:spcBef>
                          <a:spcPts val="0"/>
                        </a:spcBef>
                        <a:spcAft>
                          <a:spcPts val="0"/>
                        </a:spcAft>
                        <a:buNone/>
                      </a:pPr>
                      <a:r>
                        <a:rPr lang="en" sz="1000" b="1"/>
                        <a:t>34</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9EC7"/>
                    </a:solidFill>
                  </a:tcPr>
                </a:tc>
                <a:tc>
                  <a:txBody>
                    <a:bodyPr/>
                    <a:lstStyle/>
                    <a:p>
                      <a:pPr marL="0" lvl="0" indent="0" algn="l" rtl="0">
                        <a:spcBef>
                          <a:spcPts val="0"/>
                        </a:spcBef>
                        <a:spcAft>
                          <a:spcPts val="0"/>
                        </a:spcAft>
                        <a:buNone/>
                      </a:pPr>
                      <a:r>
                        <a:rPr lang="en" sz="1000" b="1"/>
                        <a:t>13</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3CFE3"/>
                    </a:solidFill>
                  </a:tcPr>
                </a:tc>
                <a:tc>
                  <a:txBody>
                    <a:bodyPr/>
                    <a:lstStyle/>
                    <a:p>
                      <a:pPr marL="0" lvl="0" indent="0" algn="l" rtl="0">
                        <a:spcBef>
                          <a:spcPts val="0"/>
                        </a:spcBef>
                        <a:spcAft>
                          <a:spcPts val="0"/>
                        </a:spcAft>
                        <a:buNone/>
                      </a:pPr>
                      <a:r>
                        <a:rPr lang="en" sz="1000" b="1"/>
                        <a:t>10</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FD7E8"/>
                    </a:solidFill>
                  </a:tcPr>
                </a:tc>
                <a:tc>
                  <a:txBody>
                    <a:bodyPr/>
                    <a:lstStyle/>
                    <a:p>
                      <a:pPr marL="0" lvl="0" indent="0" algn="l" rtl="0">
                        <a:spcBef>
                          <a:spcPts val="0"/>
                        </a:spcBef>
                        <a:spcAft>
                          <a:spcPts val="0"/>
                        </a:spcAft>
                        <a:buNone/>
                      </a:pPr>
                      <a:r>
                        <a:rPr lang="en" sz="1000" b="1"/>
                        <a:t>0</a:t>
                      </a:r>
                      <a:endParaRPr sz="10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6625">
                <a:tc>
                  <a:txBody>
                    <a:bodyPr/>
                    <a:lstStyle/>
                    <a:p>
                      <a:pPr marL="0" lvl="0" indent="0" algn="l" rtl="0">
                        <a:spcBef>
                          <a:spcPts val="0"/>
                        </a:spcBef>
                        <a:spcAft>
                          <a:spcPts val="0"/>
                        </a:spcAft>
                        <a:buNone/>
                      </a:pPr>
                      <a:endParaRPr sz="1000"/>
                    </a:p>
                  </a:txBody>
                  <a:tcPr marL="91425" marR="91425" marT="91425" marB="91425">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900" b="1"/>
                        <a:t>Very Low Maturity</a:t>
                      </a:r>
                      <a:endParaRPr sz="9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900" b="1"/>
                        <a:t>Low Maturity</a:t>
                      </a:r>
                      <a:endParaRPr sz="9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900" b="1"/>
                        <a:t>Moderate Maturity</a:t>
                      </a:r>
                      <a:endParaRPr sz="9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900" b="1"/>
                        <a:t>High Maturity</a:t>
                      </a:r>
                      <a:endParaRPr sz="900"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900" b="1" dirty="0"/>
                        <a:t>Very High Maturity</a:t>
                      </a:r>
                      <a:endParaRPr sz="900" b="1" dirty="0"/>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36" name="Google Shape;436;p49"/>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6" name="Google Shape;446;p50"/>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solidFill>
                  <a:srgbClr val="01284B"/>
                </a:solidFill>
              </a:rPr>
              <a:t>Analysis Results: Scatter Plot</a:t>
            </a:r>
            <a:endParaRPr>
              <a:solidFill>
                <a:srgbClr val="01284B"/>
              </a:solidFill>
            </a:endParaRPr>
          </a:p>
        </p:txBody>
      </p:sp>
      <p:sp>
        <p:nvSpPr>
          <p:cNvPr id="443" name="Google Shape;443;p50"/>
          <p:cNvSpPr txBox="1">
            <a:spLocks noGrp="1"/>
          </p:cNvSpPr>
          <p:nvPr>
            <p:ph type="body" idx="1"/>
          </p:nvPr>
        </p:nvSpPr>
        <p:spPr>
          <a:xfrm>
            <a:off x="311700" y="1304875"/>
            <a:ext cx="3029400" cy="3313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a:solidFill>
                  <a:srgbClr val="01284B"/>
                </a:solidFill>
              </a:rPr>
              <a:t>For a different, more detailed view, the scatter plot shows exactly where reporting entities fell with respect to maturity and conformance.</a:t>
            </a:r>
            <a:endParaRPr sz="1400">
              <a:solidFill>
                <a:srgbClr val="01284B"/>
              </a:solidFill>
            </a:endParaRPr>
          </a:p>
          <a:p>
            <a:pPr marL="0" lvl="0" indent="0" algn="l" rtl="0">
              <a:lnSpc>
                <a:spcPct val="115000"/>
              </a:lnSpc>
              <a:spcBef>
                <a:spcPts val="1200"/>
              </a:spcBef>
              <a:spcAft>
                <a:spcPts val="0"/>
              </a:spcAft>
              <a:buNone/>
            </a:pPr>
            <a:r>
              <a:rPr lang="en" sz="1400">
                <a:solidFill>
                  <a:srgbClr val="01284B"/>
                </a:solidFill>
              </a:rPr>
              <a:t>There remains a wide reach of performance on both the maturity and conformance indexes across government.</a:t>
            </a:r>
            <a:endParaRPr sz="1400">
              <a:solidFill>
                <a:srgbClr val="01284B"/>
              </a:solidFill>
            </a:endParaRPr>
          </a:p>
          <a:p>
            <a:pPr marL="0" lvl="0" indent="0" algn="l" rtl="0">
              <a:lnSpc>
                <a:spcPct val="115000"/>
              </a:lnSpc>
              <a:spcBef>
                <a:spcPts val="1200"/>
              </a:spcBef>
              <a:spcAft>
                <a:spcPts val="0"/>
              </a:spcAft>
              <a:buClr>
                <a:schemeClr val="dk1"/>
              </a:buClr>
              <a:buSzPts val="1100"/>
              <a:buFont typeface="Arial"/>
              <a:buNone/>
            </a:pPr>
            <a:r>
              <a:rPr lang="en" sz="1400">
                <a:solidFill>
                  <a:srgbClr val="01284B"/>
                </a:solidFill>
              </a:rPr>
              <a:t>However, more mature reporting entities tended to have higher conformance rates, and vice versa.</a:t>
            </a:r>
            <a:endParaRPr sz="1400">
              <a:solidFill>
                <a:srgbClr val="01284B"/>
              </a:solidFill>
            </a:endParaRPr>
          </a:p>
          <a:p>
            <a:pPr marL="0" lvl="0" indent="0" algn="l" rtl="0">
              <a:spcBef>
                <a:spcPts val="1200"/>
              </a:spcBef>
              <a:spcAft>
                <a:spcPts val="1200"/>
              </a:spcAft>
              <a:buNone/>
            </a:pPr>
            <a:endParaRPr/>
          </a:p>
        </p:txBody>
      </p:sp>
      <p:pic>
        <p:nvPicPr>
          <p:cNvPr id="445" name="Google Shape;445;p50" descr="Scatter plot with trendline of all reporting entities’ conformance and maturity index results. Trendline shows that as maturity increases, so does conformance. See the table on slide 16 for more detailed information. "/>
          <p:cNvPicPr preferRelativeResize="0"/>
          <p:nvPr/>
        </p:nvPicPr>
        <p:blipFill>
          <a:blip r:embed="rId3">
            <a:alphaModFix/>
          </a:blip>
          <a:stretch>
            <a:fillRect/>
          </a:stretch>
        </p:blipFill>
        <p:spPr>
          <a:xfrm>
            <a:off x="3679800" y="1170125"/>
            <a:ext cx="4758126" cy="3646950"/>
          </a:xfrm>
          <a:prstGeom prst="rect">
            <a:avLst/>
          </a:prstGeom>
          <a:noFill/>
          <a:ln>
            <a:noFill/>
          </a:ln>
        </p:spPr>
      </p:pic>
      <p:sp>
        <p:nvSpPr>
          <p:cNvPr id="444" name="Google Shape;444;p50"/>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51"/>
          <p:cNvSpPr txBox="1">
            <a:spLocks noGrp="1"/>
          </p:cNvSpPr>
          <p:nvPr>
            <p:ph type="title"/>
          </p:nvPr>
        </p:nvSpPr>
        <p:spPr>
          <a:xfrm>
            <a:off x="311700" y="1384100"/>
            <a:ext cx="8520600" cy="23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Key Findings</a:t>
            </a:r>
            <a:endParaRPr/>
          </a:p>
        </p:txBody>
      </p:sp>
      <p:sp>
        <p:nvSpPr>
          <p:cNvPr id="452" name="Google Shape;452;p51"/>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chemeClr val="lt1"/>
                </a:solidFill>
              </a:rPr>
              <a:t>15</a:t>
            </a:fld>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Findings at a Glance</a:t>
            </a:r>
            <a:endParaRPr/>
          </a:p>
        </p:txBody>
      </p:sp>
      <p:sp>
        <p:nvSpPr>
          <p:cNvPr id="461" name="Google Shape;461;p52">
            <a:extLst>
              <a:ext uri="{C183D7F6-B498-43B3-948B-1728B52AA6E4}">
                <adec:decorative xmlns:adec="http://schemas.microsoft.com/office/drawing/2017/decorative" val="1"/>
              </a:ext>
            </a:extLst>
          </p:cNvPr>
          <p:cNvSpPr/>
          <p:nvPr/>
        </p:nvSpPr>
        <p:spPr>
          <a:xfrm>
            <a:off x="1464900" y="1150650"/>
            <a:ext cx="1622400" cy="393600"/>
          </a:xfrm>
          <a:prstGeom prst="roundRect">
            <a:avLst>
              <a:gd name="adj" fmla="val 16667"/>
            </a:avLst>
          </a:prstGeom>
          <a:solidFill>
            <a:srgbClr val="51D0B9"/>
          </a:solidFill>
          <a:ln w="9525" cap="flat" cmpd="sng">
            <a:solidFill>
              <a:srgbClr val="51D0B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1284B"/>
              </a:solidFill>
              <a:latin typeface="Public Sans"/>
              <a:ea typeface="Public Sans"/>
              <a:cs typeface="Public Sans"/>
              <a:sym typeface="Public Sans"/>
            </a:endParaRPr>
          </a:p>
        </p:txBody>
      </p:sp>
      <p:sp>
        <p:nvSpPr>
          <p:cNvPr id="462" name="Google Shape;462;p52"/>
          <p:cNvSpPr txBox="1"/>
          <p:nvPr/>
        </p:nvSpPr>
        <p:spPr>
          <a:xfrm>
            <a:off x="1507300" y="1128750"/>
            <a:ext cx="15801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dirty="0">
                <a:solidFill>
                  <a:srgbClr val="01284B"/>
                </a:solidFill>
              </a:rPr>
              <a:t>Conformance</a:t>
            </a:r>
            <a:endParaRPr sz="1600" b="1" dirty="0">
              <a:solidFill>
                <a:srgbClr val="01284B"/>
              </a:solidFill>
            </a:endParaRPr>
          </a:p>
        </p:txBody>
      </p:sp>
      <p:sp>
        <p:nvSpPr>
          <p:cNvPr id="459" name="Google Shape;459;p52"/>
          <p:cNvSpPr txBox="1">
            <a:spLocks noGrp="1"/>
          </p:cNvSpPr>
          <p:nvPr>
            <p:ph type="body" idx="1"/>
          </p:nvPr>
        </p:nvSpPr>
        <p:spPr>
          <a:xfrm>
            <a:off x="276150" y="1518150"/>
            <a:ext cx="4146600" cy="3549300"/>
          </a:xfrm>
          <a:prstGeom prst="rect">
            <a:avLst/>
          </a:prstGeom>
          <a:solidFill>
            <a:srgbClr val="01284B"/>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rPr>
              <a:t>What Improved:</a:t>
            </a:r>
            <a:r>
              <a:rPr lang="en">
                <a:solidFill>
                  <a:schemeClr val="lt1"/>
                </a:solidFill>
              </a:rPr>
              <a:t> Top Viewed ICT Results</a:t>
            </a:r>
            <a:endParaRPr>
              <a:solidFill>
                <a:schemeClr val="lt1"/>
              </a:solidFill>
            </a:endParaRPr>
          </a:p>
          <a:p>
            <a:pPr marL="0" lvl="0" indent="0" algn="l" rtl="0">
              <a:spcBef>
                <a:spcPts val="1200"/>
              </a:spcBef>
              <a:spcAft>
                <a:spcPts val="0"/>
              </a:spcAft>
              <a:buNone/>
            </a:pPr>
            <a:r>
              <a:rPr lang="en" b="1">
                <a:solidFill>
                  <a:schemeClr val="lt1"/>
                </a:solidFill>
              </a:rPr>
              <a:t>What Declined</a:t>
            </a:r>
            <a:r>
              <a:rPr lang="en">
                <a:solidFill>
                  <a:schemeClr val="lt1"/>
                </a:solidFill>
              </a:rPr>
              <a:t>: </a:t>
            </a:r>
            <a:endParaRPr>
              <a:solidFill>
                <a:schemeClr val="lt1"/>
              </a:solidFill>
            </a:endParaRPr>
          </a:p>
          <a:p>
            <a:pPr marL="457200" lvl="0" indent="-317500" algn="l" rtl="0">
              <a:spcBef>
                <a:spcPts val="1200"/>
              </a:spcBef>
              <a:spcAft>
                <a:spcPts val="0"/>
              </a:spcAft>
              <a:buClr>
                <a:schemeClr val="lt1"/>
              </a:buClr>
              <a:buSzPts val="1400"/>
              <a:buChar char="●"/>
            </a:pPr>
            <a:r>
              <a:rPr lang="en">
                <a:solidFill>
                  <a:schemeClr val="lt1"/>
                </a:solidFill>
              </a:rPr>
              <a:t>Overall Conformance</a:t>
            </a:r>
            <a:endParaRPr>
              <a:solidFill>
                <a:schemeClr val="lt1"/>
              </a:solidFill>
            </a:endParaRPr>
          </a:p>
          <a:p>
            <a:pPr marL="457200" lvl="0" indent="-317500" algn="l" rtl="0">
              <a:spcBef>
                <a:spcPts val="0"/>
              </a:spcBef>
              <a:spcAft>
                <a:spcPts val="0"/>
              </a:spcAft>
              <a:buClr>
                <a:srgbClr val="FFD966"/>
              </a:buClr>
              <a:buSzPts val="1400"/>
              <a:buChar char="●"/>
            </a:pPr>
            <a:r>
              <a:rPr lang="en" b="1">
                <a:solidFill>
                  <a:srgbClr val="FFD966"/>
                </a:solidFill>
              </a:rPr>
              <a:t>Testing Coverage</a:t>
            </a:r>
            <a:endParaRPr b="1">
              <a:solidFill>
                <a:srgbClr val="FFD966"/>
              </a:solidFill>
            </a:endParaRPr>
          </a:p>
          <a:p>
            <a:pPr marL="457200" lvl="0" indent="-317500" algn="l" rtl="0">
              <a:spcBef>
                <a:spcPts val="0"/>
              </a:spcBef>
              <a:spcAft>
                <a:spcPts val="0"/>
              </a:spcAft>
              <a:buClr>
                <a:schemeClr val="lt1"/>
              </a:buClr>
              <a:buSzPts val="1400"/>
              <a:buChar char="●"/>
            </a:pPr>
            <a:r>
              <a:rPr lang="en">
                <a:solidFill>
                  <a:schemeClr val="lt1"/>
                </a:solidFill>
              </a:rPr>
              <a:t>Intranet Conformance</a:t>
            </a:r>
            <a:endParaRPr>
              <a:solidFill>
                <a:schemeClr val="lt1"/>
              </a:solidFill>
            </a:endParaRPr>
          </a:p>
          <a:p>
            <a:pPr marL="0" lvl="0" indent="0" algn="l" rtl="0">
              <a:spcBef>
                <a:spcPts val="1200"/>
              </a:spcBef>
              <a:spcAft>
                <a:spcPts val="0"/>
              </a:spcAft>
              <a:buNone/>
            </a:pPr>
            <a:r>
              <a:rPr lang="en" b="1">
                <a:solidFill>
                  <a:schemeClr val="lt1"/>
                </a:solidFill>
              </a:rPr>
              <a:t>Potential Drivers:</a:t>
            </a:r>
            <a:endParaRPr b="1">
              <a:solidFill>
                <a:schemeClr val="lt1"/>
              </a:solidFill>
            </a:endParaRPr>
          </a:p>
          <a:p>
            <a:pPr marL="457200" lvl="0" indent="-317500" algn="l" rtl="0">
              <a:spcBef>
                <a:spcPts val="1200"/>
              </a:spcBef>
              <a:spcAft>
                <a:spcPts val="0"/>
              </a:spcAft>
              <a:buClr>
                <a:schemeClr val="lt1"/>
              </a:buClr>
              <a:buSzPts val="1400"/>
              <a:buChar char="●"/>
            </a:pPr>
            <a:r>
              <a:rPr lang="en">
                <a:solidFill>
                  <a:schemeClr val="lt1"/>
                </a:solidFill>
              </a:rPr>
              <a:t>Decrease in compliance across public-facing and internal ICT</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Insufficient testing resources</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Shift in testing focus to be more automated, less manual</a:t>
            </a:r>
            <a:endParaRPr>
              <a:solidFill>
                <a:schemeClr val="lt1"/>
              </a:solidFill>
            </a:endParaRPr>
          </a:p>
        </p:txBody>
      </p:sp>
      <p:sp>
        <p:nvSpPr>
          <p:cNvPr id="463" name="Google Shape;463;p52">
            <a:extLst>
              <a:ext uri="{C183D7F6-B498-43B3-948B-1728B52AA6E4}">
                <adec:decorative xmlns:adec="http://schemas.microsoft.com/office/drawing/2017/decorative" val="1"/>
              </a:ext>
            </a:extLst>
          </p:cNvPr>
          <p:cNvSpPr/>
          <p:nvPr/>
        </p:nvSpPr>
        <p:spPr>
          <a:xfrm>
            <a:off x="5909250" y="1128750"/>
            <a:ext cx="1622400" cy="415500"/>
          </a:xfrm>
          <a:prstGeom prst="roundRect">
            <a:avLst>
              <a:gd name="adj" fmla="val 16667"/>
            </a:avLst>
          </a:prstGeom>
          <a:solidFill>
            <a:srgbClr val="51D0B9"/>
          </a:solidFill>
          <a:ln w="9525" cap="flat" cmpd="sng">
            <a:solidFill>
              <a:srgbClr val="51D0B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1284B"/>
              </a:solidFill>
              <a:latin typeface="Public Sans"/>
              <a:ea typeface="Public Sans"/>
              <a:cs typeface="Public Sans"/>
              <a:sym typeface="Public Sans"/>
            </a:endParaRPr>
          </a:p>
        </p:txBody>
      </p:sp>
      <p:sp>
        <p:nvSpPr>
          <p:cNvPr id="464" name="Google Shape;464;p52"/>
          <p:cNvSpPr txBox="1"/>
          <p:nvPr/>
        </p:nvSpPr>
        <p:spPr>
          <a:xfrm>
            <a:off x="6204150" y="1128750"/>
            <a:ext cx="10326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dirty="0">
                <a:solidFill>
                  <a:srgbClr val="01284B"/>
                </a:solidFill>
              </a:rPr>
              <a:t>Maturity</a:t>
            </a:r>
            <a:endParaRPr sz="1600" b="1" dirty="0">
              <a:solidFill>
                <a:srgbClr val="01284B"/>
              </a:solidFill>
            </a:endParaRPr>
          </a:p>
        </p:txBody>
      </p:sp>
      <p:sp>
        <p:nvSpPr>
          <p:cNvPr id="457" name="Google Shape;457;p52"/>
          <p:cNvSpPr txBox="1">
            <a:spLocks noGrp="1"/>
          </p:cNvSpPr>
          <p:nvPr>
            <p:ph type="body" idx="2"/>
          </p:nvPr>
        </p:nvSpPr>
        <p:spPr>
          <a:xfrm>
            <a:off x="4572000" y="1518025"/>
            <a:ext cx="4296900" cy="3549300"/>
          </a:xfrm>
          <a:prstGeom prst="rect">
            <a:avLst/>
          </a:prstGeom>
          <a:solidFill>
            <a:srgbClr val="01284B"/>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rPr>
              <a:t>What Improved:</a:t>
            </a:r>
            <a:r>
              <a:rPr lang="en">
                <a:solidFill>
                  <a:schemeClr val="lt1"/>
                </a:solidFill>
              </a:rPr>
              <a:t> Overall Maturity and seven Dimensions</a:t>
            </a:r>
            <a:endParaRPr>
              <a:solidFill>
                <a:schemeClr val="lt1"/>
              </a:solidFill>
            </a:endParaRPr>
          </a:p>
          <a:p>
            <a:pPr marL="0" lvl="0" indent="0" algn="l" rtl="0">
              <a:spcBef>
                <a:spcPts val="1200"/>
              </a:spcBef>
              <a:spcAft>
                <a:spcPts val="0"/>
              </a:spcAft>
              <a:buClr>
                <a:schemeClr val="dk1"/>
              </a:buClr>
              <a:buSzPts val="1100"/>
              <a:buFont typeface="Arial"/>
              <a:buNone/>
            </a:pPr>
            <a:r>
              <a:rPr lang="en" b="1">
                <a:solidFill>
                  <a:schemeClr val="lt1"/>
                </a:solidFill>
              </a:rPr>
              <a:t>What Declined: </a:t>
            </a:r>
            <a:endParaRPr b="1">
              <a:solidFill>
                <a:schemeClr val="lt1"/>
              </a:solidFill>
            </a:endParaRPr>
          </a:p>
          <a:p>
            <a:pPr marL="457200" lvl="0" indent="-317500" algn="l" rtl="0">
              <a:spcBef>
                <a:spcPts val="1200"/>
              </a:spcBef>
              <a:spcAft>
                <a:spcPts val="0"/>
              </a:spcAft>
              <a:buClr>
                <a:schemeClr val="lt1"/>
              </a:buClr>
              <a:buSzPts val="1400"/>
              <a:buChar char="●"/>
            </a:pPr>
            <a:r>
              <a:rPr lang="en">
                <a:solidFill>
                  <a:schemeClr val="lt1"/>
                </a:solidFill>
              </a:rPr>
              <a:t>Policies, Procedures, and Practices </a:t>
            </a:r>
            <a:endParaRPr>
              <a:solidFill>
                <a:schemeClr val="lt1"/>
              </a:solidFill>
            </a:endParaRPr>
          </a:p>
          <a:p>
            <a:pPr marL="457200" lvl="0" indent="-317500" algn="l" rtl="0">
              <a:spcBef>
                <a:spcPts val="0"/>
              </a:spcBef>
              <a:spcAft>
                <a:spcPts val="0"/>
              </a:spcAft>
              <a:buClr>
                <a:srgbClr val="FFD966"/>
              </a:buClr>
              <a:buSzPts val="1400"/>
              <a:buChar char="●"/>
            </a:pPr>
            <a:r>
              <a:rPr lang="en" b="1">
                <a:solidFill>
                  <a:srgbClr val="FFD966"/>
                </a:solidFill>
              </a:rPr>
              <a:t>Technology Lifecycle Activities</a:t>
            </a:r>
            <a:endParaRPr b="1">
              <a:solidFill>
                <a:srgbClr val="FFD966"/>
              </a:solidFill>
            </a:endParaRPr>
          </a:p>
          <a:p>
            <a:pPr marL="0" lvl="0" indent="0" algn="l" rtl="0">
              <a:spcBef>
                <a:spcPts val="1200"/>
              </a:spcBef>
              <a:spcAft>
                <a:spcPts val="0"/>
              </a:spcAft>
              <a:buClr>
                <a:schemeClr val="dk1"/>
              </a:buClr>
              <a:buSzPts val="1100"/>
              <a:buFont typeface="Arial"/>
              <a:buNone/>
            </a:pPr>
            <a:r>
              <a:rPr lang="en" b="1">
                <a:solidFill>
                  <a:schemeClr val="lt1"/>
                </a:solidFill>
              </a:rPr>
              <a:t>Potential Drivers:</a:t>
            </a:r>
            <a:endParaRPr b="1">
              <a:solidFill>
                <a:schemeClr val="lt1"/>
              </a:solidFill>
            </a:endParaRPr>
          </a:p>
          <a:p>
            <a:pPr marL="457200" lvl="0" indent="-317500" algn="l" rtl="0">
              <a:spcBef>
                <a:spcPts val="1200"/>
              </a:spcBef>
              <a:spcAft>
                <a:spcPts val="0"/>
              </a:spcAft>
              <a:buClr>
                <a:schemeClr val="lt1"/>
              </a:buClr>
              <a:buSzPts val="1400"/>
              <a:buChar char="●"/>
            </a:pPr>
            <a:r>
              <a:rPr lang="en">
                <a:solidFill>
                  <a:schemeClr val="lt1"/>
                </a:solidFill>
              </a:rPr>
              <a:t>Increased Investment in Section 508 program activities</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Additional resources and increase in Section 508 Program Managers (PM) and time spent supporting program</a:t>
            </a:r>
            <a:endParaRPr sz="1800">
              <a:solidFill>
                <a:schemeClr val="lt1"/>
              </a:solidFill>
            </a:endParaRPr>
          </a:p>
        </p:txBody>
      </p:sp>
      <p:sp>
        <p:nvSpPr>
          <p:cNvPr id="460" name="Google Shape;460;p52"/>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chemeClr val="lt1"/>
                </a:solidFill>
              </a:rPr>
              <a:t>16</a:t>
            </a:fld>
            <a:endParaRPr>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53"/>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Routine ICT Testing Declined</a:t>
            </a:r>
            <a:endParaRPr/>
          </a:p>
        </p:txBody>
      </p:sp>
      <p:sp>
        <p:nvSpPr>
          <p:cNvPr id="471" name="Google Shape;471;p53"/>
          <p:cNvSpPr txBox="1">
            <a:spLocks noGrp="1"/>
          </p:cNvSpPr>
          <p:nvPr>
            <p:ph type="body" idx="1"/>
          </p:nvPr>
        </p:nvSpPr>
        <p:spPr>
          <a:xfrm>
            <a:off x="237400" y="1162625"/>
            <a:ext cx="6005400" cy="353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b="1"/>
              <a:t>Testing Coverage:</a:t>
            </a:r>
            <a:r>
              <a:rPr lang="en"/>
              <a:t> Fewer respondents conducted web testing as part of regular business functions:</a:t>
            </a:r>
            <a:endParaRPr/>
          </a:p>
          <a:p>
            <a:pPr marL="914400" lvl="1" indent="-323850" algn="l" rtl="0">
              <a:spcBef>
                <a:spcPts val="0"/>
              </a:spcBef>
              <a:spcAft>
                <a:spcPts val="0"/>
              </a:spcAft>
              <a:buSzPts val="1500"/>
              <a:buChar char="○"/>
            </a:pPr>
            <a:r>
              <a:rPr lang="en" sz="1500"/>
              <a:t>70% assessed public internet websites, down from 78%, covering just 41% of total public pages compared to 52% last year. </a:t>
            </a:r>
            <a:endParaRPr sz="1500"/>
          </a:p>
          <a:p>
            <a:pPr marL="914400" lvl="1" indent="-323850" algn="l" rtl="0">
              <a:spcBef>
                <a:spcPts val="0"/>
              </a:spcBef>
              <a:spcAft>
                <a:spcPts val="0"/>
              </a:spcAft>
              <a:buSzPts val="1500"/>
              <a:buChar char="○"/>
            </a:pPr>
            <a:r>
              <a:rPr lang="en" sz="1500"/>
              <a:t>Intranet web page testing also declined, with only 41% of entities testing 8% of total intranet pages, down from 26% coverage last year.</a:t>
            </a:r>
            <a:endParaRPr sz="1500"/>
          </a:p>
          <a:p>
            <a:pPr marL="457200" lvl="0" indent="-342900" algn="l" rtl="0">
              <a:spcBef>
                <a:spcPts val="0"/>
              </a:spcBef>
              <a:spcAft>
                <a:spcPts val="0"/>
              </a:spcAft>
              <a:buSzPts val="1800"/>
              <a:buChar char="●"/>
            </a:pPr>
            <a:r>
              <a:rPr lang="en" b="1"/>
              <a:t>Intranet Conformance Declined: </a:t>
            </a:r>
            <a:r>
              <a:rPr lang="en"/>
              <a:t>While conformance rates for public sites held steady around 62%, intranet conformance declined from 59% to 52%.</a:t>
            </a:r>
            <a:endParaRPr/>
          </a:p>
          <a:p>
            <a:pPr marL="0" lvl="0" indent="0" algn="l" rtl="0">
              <a:spcBef>
                <a:spcPts val="1200"/>
              </a:spcBef>
              <a:spcAft>
                <a:spcPts val="1200"/>
              </a:spcAft>
              <a:buNone/>
            </a:pPr>
            <a:endParaRPr/>
          </a:p>
        </p:txBody>
      </p:sp>
      <p:sp>
        <p:nvSpPr>
          <p:cNvPr id="472" name="Google Shape;472;p53">
            <a:extLst>
              <a:ext uri="{C183D7F6-B498-43B3-948B-1728B52AA6E4}">
                <adec:decorative xmlns:adec="http://schemas.microsoft.com/office/drawing/2017/decorative" val="1"/>
              </a:ext>
            </a:extLst>
          </p:cNvPr>
          <p:cNvSpPr/>
          <p:nvPr/>
        </p:nvSpPr>
        <p:spPr>
          <a:xfrm>
            <a:off x="6352125" y="1794875"/>
            <a:ext cx="2620500" cy="2256300"/>
          </a:xfrm>
          <a:prstGeom prst="roundRect">
            <a:avLst>
              <a:gd name="adj" fmla="val 16667"/>
            </a:avLst>
          </a:prstGeom>
          <a:gradFill>
            <a:gsLst>
              <a:gs pos="0">
                <a:schemeClr val="accent5"/>
              </a:gs>
              <a:gs pos="100000">
                <a:schemeClr val="dk2"/>
              </a:gs>
            </a:gsLst>
            <a:lin ang="2698631"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pic>
        <p:nvPicPr>
          <p:cNvPr id="473" name="Google Shape;473;p53">
            <a:extLst>
              <a:ext uri="{C183D7F6-B498-43B3-948B-1728B52AA6E4}">
                <adec:decorative xmlns:adec="http://schemas.microsoft.com/office/drawing/2017/decorative" val="1"/>
              </a:ext>
            </a:extLst>
          </p:cNvPr>
          <p:cNvPicPr preferRelativeResize="0"/>
          <p:nvPr/>
        </p:nvPicPr>
        <p:blipFill>
          <a:blip r:embed="rId3">
            <a:alphaModFix/>
          </a:blip>
          <a:stretch>
            <a:fillRect/>
          </a:stretch>
        </p:blipFill>
        <p:spPr>
          <a:xfrm>
            <a:off x="6591126" y="2175300"/>
            <a:ext cx="2125224" cy="1490950"/>
          </a:xfrm>
          <a:prstGeom prst="rect">
            <a:avLst/>
          </a:prstGeom>
          <a:noFill/>
          <a:ln>
            <a:noFill/>
          </a:ln>
        </p:spPr>
      </p:pic>
      <p:sp>
        <p:nvSpPr>
          <p:cNvPr id="474" name="Google Shape;474;p53" descr="Computer screen with code"/>
          <p:cNvSpPr/>
          <p:nvPr/>
        </p:nvSpPr>
        <p:spPr>
          <a:xfrm>
            <a:off x="6542625" y="2127675"/>
            <a:ext cx="2182200" cy="1606200"/>
          </a:xfrm>
          <a:prstGeom prst="roundRect">
            <a:avLst>
              <a:gd name="adj" fmla="val 16667"/>
            </a:avLst>
          </a:prstGeom>
          <a:noFill/>
          <a:ln w="114300" cap="flat" cmpd="sng">
            <a:solidFill>
              <a:srgbClr val="01284B"/>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470" name="Google Shape;470;p53"/>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54">
            <a:extLst>
              <a:ext uri="{C183D7F6-B498-43B3-948B-1728B52AA6E4}">
                <adec:decorative xmlns:adec="http://schemas.microsoft.com/office/drawing/2017/decorative" val="1"/>
              </a:ext>
            </a:extLst>
          </p:cNvPr>
          <p:cNvSpPr/>
          <p:nvPr/>
        </p:nvSpPr>
        <p:spPr>
          <a:xfrm>
            <a:off x="311700" y="597425"/>
            <a:ext cx="8520600" cy="4401600"/>
          </a:xfrm>
          <a:prstGeom prst="rect">
            <a:avLst/>
          </a:prstGeom>
          <a:solidFill>
            <a:srgbClr val="FAF8C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300">
              <a:latin typeface="Public Sans"/>
              <a:ea typeface="Public Sans"/>
              <a:cs typeface="Public Sans"/>
              <a:sym typeface="Public Sans"/>
            </a:endParaRPr>
          </a:p>
        </p:txBody>
      </p:sp>
      <p:sp>
        <p:nvSpPr>
          <p:cNvPr id="480" name="Google Shape;480;p54"/>
          <p:cNvSpPr txBox="1">
            <a:spLocks noGrp="1"/>
          </p:cNvSpPr>
          <p:nvPr>
            <p:ph type="title"/>
          </p:nvPr>
        </p:nvSpPr>
        <p:spPr>
          <a:xfrm>
            <a:off x="311700" y="597425"/>
            <a:ext cx="8520600" cy="572700"/>
          </a:xfrm>
          <a:prstGeom prst="rect">
            <a:avLst/>
          </a:prstGeom>
          <a:solidFill>
            <a:srgbClr val="01284B"/>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Testing Recommendations</a:t>
            </a:r>
            <a:endParaRPr>
              <a:solidFill>
                <a:schemeClr val="lt1"/>
              </a:solidFill>
            </a:endParaRPr>
          </a:p>
        </p:txBody>
      </p:sp>
      <p:sp>
        <p:nvSpPr>
          <p:cNvPr id="481" name="Google Shape;481;p54"/>
          <p:cNvSpPr txBox="1">
            <a:spLocks noGrp="1"/>
          </p:cNvSpPr>
          <p:nvPr>
            <p:ph type="body" idx="1"/>
          </p:nvPr>
        </p:nvSpPr>
        <p:spPr>
          <a:xfrm>
            <a:off x="311700" y="1304875"/>
            <a:ext cx="8395800" cy="3643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sz="1300" b="1"/>
              <a:t>Target Accessibility of High-Use Software: Congress </a:t>
            </a:r>
            <a:r>
              <a:rPr lang="en" sz="1300"/>
              <a:t>may continue to consider conducting oversight efforts of major ICT providers to the federal government to determine how to improve accessibility of high-use products. Key ICT used both by federal government employees and the public do not fully conform to the Section 508 standards. As agencies universally use office productivity applications, survey tools, and other mainstream IT products, promoting standard Section 508-conformant solutions would enhance ICT accessibility throughout the government.</a:t>
            </a:r>
            <a:endParaRPr sz="1300" b="1"/>
          </a:p>
          <a:p>
            <a:pPr marL="457200" lvl="0" indent="-311150" algn="l" rtl="0">
              <a:spcBef>
                <a:spcPts val="1000"/>
              </a:spcBef>
              <a:spcAft>
                <a:spcPts val="0"/>
              </a:spcAft>
              <a:buSzPts val="1300"/>
              <a:buChar char="●"/>
            </a:pPr>
            <a:r>
              <a:rPr lang="en" sz="1300" b="1"/>
              <a:t>Increase Conformance Validation Testing and Remediation: </a:t>
            </a:r>
            <a:r>
              <a:rPr lang="en" sz="1300"/>
              <a:t>The average conformance continues to be under 2.0 on a 5-point conformance index scale and 50% or more respondents said they did not have resources to test their ICT. </a:t>
            </a:r>
            <a:r>
              <a:rPr lang="en" sz="1300" b="1"/>
              <a:t>Agencies </a:t>
            </a:r>
            <a:r>
              <a:rPr lang="en" sz="1300"/>
              <a:t>should increase automated and manual Section 508 conformance testing, validation, and defect remediation before deployment, which will likely create substantial positive downstream impacts as more conformant products and services are deployed.</a:t>
            </a:r>
            <a:endParaRPr sz="1300"/>
          </a:p>
          <a:p>
            <a:pPr marL="457200" lvl="0" indent="-311150" algn="l" rtl="0">
              <a:spcBef>
                <a:spcPts val="1000"/>
              </a:spcBef>
              <a:spcAft>
                <a:spcPts val="1000"/>
              </a:spcAft>
              <a:buSzPts val="1300"/>
              <a:buChar char="●"/>
            </a:pPr>
            <a:r>
              <a:rPr lang="en" sz="1300" b="1"/>
              <a:t>Adopt the Baselines for Web and Electronic Documents</a:t>
            </a:r>
            <a:r>
              <a:rPr lang="en" sz="1300"/>
              <a:t>: As testing methodologies and outcomes have been reported to be inconsistent, </a:t>
            </a:r>
            <a:r>
              <a:rPr lang="en" sz="1300" b="1"/>
              <a:t>agencies </a:t>
            </a:r>
            <a:r>
              <a:rPr lang="en" sz="1300"/>
              <a:t>are encouraged to use the Section 508 ICT Testing Baselines for Web and Electronic Documents to create baseline-aligned test processes. </a:t>
            </a:r>
            <a:endParaRPr/>
          </a:p>
        </p:txBody>
      </p:sp>
      <p:sp>
        <p:nvSpPr>
          <p:cNvPr id="482" name="Google Shape;482;p54"/>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55"/>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Technology Lifecycle Key Findings</a:t>
            </a:r>
            <a:endParaRPr/>
          </a:p>
        </p:txBody>
      </p:sp>
      <p:pic>
        <p:nvPicPr>
          <p:cNvPr id="490" name="Google Shape;490;p55" descr="Bar chart showing YOY response count comparison of how known nonconformance issues are remediated after deployment or distribution of ICT (Q56) showing 13 entities never remediate up from 6 in FY23, 81 entities sometimes remediate down from 107 in FY23, 33 entities regularly remediate down from 52 in FY23, 33 entities frequently remediate compared to 31 in FY23, 49 entities almost always remediate, up from 26 in FY23 and 23 entities responded Unknown in FY24 compared to 20 in FY23."/>
          <p:cNvPicPr preferRelativeResize="0"/>
          <p:nvPr/>
        </p:nvPicPr>
        <p:blipFill>
          <a:blip r:embed="rId3">
            <a:alphaModFix/>
          </a:blip>
          <a:stretch>
            <a:fillRect/>
          </a:stretch>
        </p:blipFill>
        <p:spPr>
          <a:xfrm>
            <a:off x="152400" y="1170125"/>
            <a:ext cx="3721606" cy="3965340"/>
          </a:xfrm>
          <a:prstGeom prst="rect">
            <a:avLst/>
          </a:prstGeom>
          <a:noFill/>
          <a:ln>
            <a:noFill/>
          </a:ln>
        </p:spPr>
      </p:pic>
      <p:sp>
        <p:nvSpPr>
          <p:cNvPr id="488" name="Google Shape;488;p55"/>
          <p:cNvSpPr txBox="1">
            <a:spLocks noGrp="1"/>
          </p:cNvSpPr>
          <p:nvPr>
            <p:ph type="body" idx="1"/>
          </p:nvPr>
        </p:nvSpPr>
        <p:spPr>
          <a:xfrm>
            <a:off x="4373025" y="1304875"/>
            <a:ext cx="4459200" cy="3707400"/>
          </a:xfrm>
          <a:prstGeom prst="rect">
            <a:avLst/>
          </a:prstGeom>
          <a:solidFill>
            <a:srgbClr val="CEFAF2"/>
          </a:solidFill>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b="1"/>
              <a:t>Improved Remediation Rates:</a:t>
            </a:r>
            <a:r>
              <a:rPr lang="en" sz="1600"/>
              <a:t> 52% of entities reported regularly, frequently, or almost always tracking and remediating digital content.</a:t>
            </a:r>
            <a:endParaRPr sz="1600"/>
          </a:p>
          <a:p>
            <a:pPr marL="457200" lvl="0" indent="-330200" algn="l" rtl="0">
              <a:spcBef>
                <a:spcPts val="1000"/>
              </a:spcBef>
              <a:spcAft>
                <a:spcPts val="0"/>
              </a:spcAft>
              <a:buSzPts val="1600"/>
              <a:buChar char="●"/>
            </a:pPr>
            <a:r>
              <a:rPr lang="en" sz="1600" b="1"/>
              <a:t>High-Severity Issue Response: </a:t>
            </a:r>
            <a:r>
              <a:rPr lang="en" sz="1600"/>
              <a:t>20% of entities almost always immediately remediate high-severity issues, an 88% increase from FY23.</a:t>
            </a:r>
            <a:endParaRPr sz="1600"/>
          </a:p>
          <a:p>
            <a:pPr marL="457200" lvl="0" indent="-330200" algn="l" rtl="0">
              <a:spcBef>
                <a:spcPts val="1000"/>
              </a:spcBef>
              <a:spcAft>
                <a:spcPts val="1000"/>
              </a:spcAft>
              <a:buSzPts val="1600"/>
              <a:buChar char="●"/>
            </a:pPr>
            <a:r>
              <a:rPr lang="en" sz="1600" b="1"/>
              <a:t>Future Investments: </a:t>
            </a:r>
            <a:r>
              <a:rPr lang="en" sz="1600"/>
              <a:t>Reporting entities are investing in remediation efforts, which may lead to better conformance outcomes in future years.</a:t>
            </a:r>
            <a:endParaRPr sz="1600"/>
          </a:p>
        </p:txBody>
      </p:sp>
      <p:sp>
        <p:nvSpPr>
          <p:cNvPr id="489" name="Google Shape;489;p55"/>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38">
            <a:extLst>
              <a:ext uri="{C183D7F6-B498-43B3-948B-1728B52AA6E4}">
                <adec:decorative xmlns:adec="http://schemas.microsoft.com/office/drawing/2017/decorative" val="1"/>
              </a:ext>
            </a:extLst>
          </p:cNvPr>
          <p:cNvSpPr/>
          <p:nvPr/>
        </p:nvSpPr>
        <p:spPr>
          <a:xfrm>
            <a:off x="389738" y="1661500"/>
            <a:ext cx="8393100" cy="466200"/>
          </a:xfrm>
          <a:prstGeom prst="roundRect">
            <a:avLst>
              <a:gd name="adj" fmla="val 16667"/>
            </a:avLst>
          </a:prstGeom>
          <a:solidFill>
            <a:srgbClr val="01284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341" name="Google Shape;341;p38">
            <a:extLst>
              <a:ext uri="{C183D7F6-B498-43B3-948B-1728B52AA6E4}">
                <adec:decorative xmlns:adec="http://schemas.microsoft.com/office/drawing/2017/decorative" val="1"/>
              </a:ext>
            </a:extLst>
          </p:cNvPr>
          <p:cNvSpPr/>
          <p:nvPr/>
        </p:nvSpPr>
        <p:spPr>
          <a:xfrm>
            <a:off x="389153" y="2195837"/>
            <a:ext cx="8393100" cy="466200"/>
          </a:xfrm>
          <a:prstGeom prst="roundRect">
            <a:avLst>
              <a:gd name="adj" fmla="val 16667"/>
            </a:avLst>
          </a:prstGeom>
          <a:solidFill>
            <a:srgbClr val="01284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342" name="Google Shape;342;p38">
            <a:extLst>
              <a:ext uri="{C183D7F6-B498-43B3-948B-1728B52AA6E4}">
                <adec:decorative xmlns:adec="http://schemas.microsoft.com/office/drawing/2017/decorative" val="1"/>
              </a:ext>
            </a:extLst>
          </p:cNvPr>
          <p:cNvSpPr/>
          <p:nvPr/>
        </p:nvSpPr>
        <p:spPr>
          <a:xfrm>
            <a:off x="389738" y="2730175"/>
            <a:ext cx="8393100" cy="466200"/>
          </a:xfrm>
          <a:prstGeom prst="roundRect">
            <a:avLst>
              <a:gd name="adj" fmla="val 16667"/>
            </a:avLst>
          </a:prstGeom>
          <a:solidFill>
            <a:srgbClr val="01284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343" name="Google Shape;343;p38">
            <a:extLst>
              <a:ext uri="{C183D7F6-B498-43B3-948B-1728B52AA6E4}">
                <adec:decorative xmlns:adec="http://schemas.microsoft.com/office/drawing/2017/decorative" val="1"/>
              </a:ext>
            </a:extLst>
          </p:cNvPr>
          <p:cNvSpPr/>
          <p:nvPr/>
        </p:nvSpPr>
        <p:spPr>
          <a:xfrm>
            <a:off x="386813" y="3264512"/>
            <a:ext cx="8393100" cy="466200"/>
          </a:xfrm>
          <a:prstGeom prst="roundRect">
            <a:avLst>
              <a:gd name="adj" fmla="val 16667"/>
            </a:avLst>
          </a:prstGeom>
          <a:solidFill>
            <a:srgbClr val="01284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344" name="Google Shape;344;p38"/>
          <p:cNvSpPr txBox="1">
            <a:spLocks noGrp="1"/>
          </p:cNvSpPr>
          <p:nvPr>
            <p:ph type="body" idx="1"/>
          </p:nvPr>
        </p:nvSpPr>
        <p:spPr>
          <a:xfrm>
            <a:off x="361163" y="1661500"/>
            <a:ext cx="6702900" cy="3654000"/>
          </a:xfrm>
          <a:prstGeom prst="rect">
            <a:avLst/>
          </a:prstGeom>
        </p:spPr>
        <p:txBody>
          <a:bodyPr spcFirstLastPara="1" wrap="square" lIns="91425" tIns="91425" rIns="91425" bIns="91425" anchor="t" anchorCtr="0">
            <a:noAutofit/>
          </a:bodyPr>
          <a:lstStyle/>
          <a:p>
            <a:pPr marL="457200" lvl="0" indent="-374650" algn="l" rtl="0">
              <a:lnSpc>
                <a:spcPct val="150000"/>
              </a:lnSpc>
              <a:spcBef>
                <a:spcPts val="0"/>
              </a:spcBef>
              <a:spcAft>
                <a:spcPts val="0"/>
              </a:spcAft>
              <a:buClr>
                <a:schemeClr val="lt1"/>
              </a:buClr>
              <a:buSzPts val="2300"/>
              <a:buAutoNum type="arabicPeriod"/>
            </a:pPr>
            <a:r>
              <a:rPr lang="en" sz="2300" dirty="0">
                <a:solidFill>
                  <a:schemeClr val="lt1"/>
                </a:solidFill>
              </a:rPr>
              <a:t>Background and What’s in the Report</a:t>
            </a:r>
            <a:endParaRPr sz="2300" dirty="0">
              <a:solidFill>
                <a:schemeClr val="lt1"/>
              </a:solidFill>
            </a:endParaRPr>
          </a:p>
          <a:p>
            <a:pPr marL="457200" lvl="0" indent="-374650" algn="l" rtl="0">
              <a:lnSpc>
                <a:spcPct val="150000"/>
              </a:lnSpc>
              <a:spcBef>
                <a:spcPts val="0"/>
              </a:spcBef>
              <a:spcAft>
                <a:spcPts val="0"/>
              </a:spcAft>
              <a:buClr>
                <a:schemeClr val="lt1"/>
              </a:buClr>
              <a:buSzPts val="2300"/>
              <a:buAutoNum type="arabicPeriod"/>
            </a:pPr>
            <a:r>
              <a:rPr lang="en" sz="2300" dirty="0">
                <a:solidFill>
                  <a:schemeClr val="lt1"/>
                </a:solidFill>
              </a:rPr>
              <a:t>Analysis and Data</a:t>
            </a:r>
            <a:endParaRPr sz="2300" dirty="0">
              <a:solidFill>
                <a:schemeClr val="lt1"/>
              </a:solidFill>
            </a:endParaRPr>
          </a:p>
          <a:p>
            <a:pPr marL="457200" lvl="0" indent="-374650" algn="l" rtl="0">
              <a:lnSpc>
                <a:spcPct val="150000"/>
              </a:lnSpc>
              <a:spcBef>
                <a:spcPts val="0"/>
              </a:spcBef>
              <a:spcAft>
                <a:spcPts val="0"/>
              </a:spcAft>
              <a:buClr>
                <a:schemeClr val="lt1"/>
              </a:buClr>
              <a:buSzPts val="2300"/>
              <a:buAutoNum type="arabicPeriod"/>
            </a:pPr>
            <a:r>
              <a:rPr lang="en" sz="2300" dirty="0">
                <a:solidFill>
                  <a:schemeClr val="lt1"/>
                </a:solidFill>
              </a:rPr>
              <a:t>Key Findings and Recommendations</a:t>
            </a:r>
            <a:endParaRPr sz="2300" dirty="0">
              <a:solidFill>
                <a:schemeClr val="lt1"/>
              </a:solidFill>
            </a:endParaRPr>
          </a:p>
          <a:p>
            <a:pPr marL="457200" lvl="0" indent="-374650" algn="l" rtl="0">
              <a:lnSpc>
                <a:spcPct val="150000"/>
              </a:lnSpc>
              <a:spcBef>
                <a:spcPts val="0"/>
              </a:spcBef>
              <a:spcAft>
                <a:spcPts val="0"/>
              </a:spcAft>
              <a:buClr>
                <a:schemeClr val="lt1"/>
              </a:buClr>
              <a:buSzPts val="2300"/>
              <a:buAutoNum type="arabicPeriod"/>
            </a:pPr>
            <a:r>
              <a:rPr lang="en" sz="2300" dirty="0">
                <a:solidFill>
                  <a:schemeClr val="lt1"/>
                </a:solidFill>
              </a:rPr>
              <a:t>Next Steps </a:t>
            </a:r>
            <a:endParaRPr sz="2300" dirty="0">
              <a:solidFill>
                <a:schemeClr val="lt1"/>
              </a:solidFill>
            </a:endParaRPr>
          </a:p>
          <a:p>
            <a:pPr marL="457200" lvl="0" indent="0" algn="l" rtl="0">
              <a:lnSpc>
                <a:spcPct val="150000"/>
              </a:lnSpc>
              <a:spcBef>
                <a:spcPts val="1200"/>
              </a:spcBef>
              <a:spcAft>
                <a:spcPts val="1200"/>
              </a:spcAft>
              <a:buNone/>
            </a:pPr>
            <a:endParaRPr sz="2300" dirty="0">
              <a:solidFill>
                <a:schemeClr val="lt1"/>
              </a:solidFill>
            </a:endParaRPr>
          </a:p>
        </p:txBody>
      </p:sp>
      <p:sp>
        <p:nvSpPr>
          <p:cNvPr id="345" name="Google Shape;345;p38"/>
          <p:cNvSpPr txBox="1">
            <a:spLocks noGrp="1"/>
          </p:cNvSpPr>
          <p:nvPr>
            <p:ph type="sldNum" idx="12"/>
          </p:nvPr>
        </p:nvSpPr>
        <p:spPr>
          <a:xfrm>
            <a:off x="8166764" y="4564326"/>
            <a:ext cx="535500" cy="3717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sp>
        <p:nvSpPr>
          <p:cNvPr id="346" name="Google Shape;346;p38"/>
          <p:cNvSpPr txBox="1">
            <a:spLocks noGrp="1"/>
          </p:cNvSpPr>
          <p:nvPr>
            <p:ph type="title"/>
          </p:nvPr>
        </p:nvSpPr>
        <p:spPr>
          <a:xfrm>
            <a:off x="326000" y="72147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Table of Contents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56">
            <a:extLst>
              <a:ext uri="{C183D7F6-B498-43B3-948B-1728B52AA6E4}">
                <adec:decorative xmlns:adec="http://schemas.microsoft.com/office/drawing/2017/decorative" val="1"/>
              </a:ext>
            </a:extLst>
          </p:cNvPr>
          <p:cNvSpPr/>
          <p:nvPr/>
        </p:nvSpPr>
        <p:spPr>
          <a:xfrm>
            <a:off x="311700" y="597425"/>
            <a:ext cx="8520600" cy="4401600"/>
          </a:xfrm>
          <a:prstGeom prst="rect">
            <a:avLst/>
          </a:prstGeom>
          <a:solidFill>
            <a:srgbClr val="FAF8C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300">
              <a:latin typeface="Public Sans"/>
              <a:ea typeface="Public Sans"/>
              <a:cs typeface="Public Sans"/>
              <a:sym typeface="Public Sans"/>
            </a:endParaRPr>
          </a:p>
        </p:txBody>
      </p:sp>
      <p:sp>
        <p:nvSpPr>
          <p:cNvPr id="496" name="Google Shape;496;p56"/>
          <p:cNvSpPr txBox="1">
            <a:spLocks noGrp="1"/>
          </p:cNvSpPr>
          <p:nvPr>
            <p:ph type="title"/>
          </p:nvPr>
        </p:nvSpPr>
        <p:spPr>
          <a:xfrm>
            <a:off x="311700" y="597425"/>
            <a:ext cx="8520600" cy="572700"/>
          </a:xfrm>
          <a:prstGeom prst="rect">
            <a:avLst/>
          </a:prstGeom>
          <a:solidFill>
            <a:srgbClr val="01284B"/>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Technology Lifecycle Recommendation</a:t>
            </a:r>
            <a:endParaRPr>
              <a:solidFill>
                <a:schemeClr val="lt1"/>
              </a:solidFill>
            </a:endParaRPr>
          </a:p>
        </p:txBody>
      </p:sp>
      <p:sp>
        <p:nvSpPr>
          <p:cNvPr id="497" name="Google Shape;497;p56"/>
          <p:cNvSpPr txBox="1">
            <a:spLocks noGrp="1"/>
          </p:cNvSpPr>
          <p:nvPr>
            <p:ph type="body" idx="1"/>
          </p:nvPr>
        </p:nvSpPr>
        <p:spPr>
          <a:xfrm>
            <a:off x="311700" y="1304875"/>
            <a:ext cx="8520600" cy="33138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b="1"/>
              <a:t>Incorporate Section 508 Throughout the Technology Lifecycle: </a:t>
            </a:r>
            <a:r>
              <a:rPr lang="en" sz="1700"/>
              <a:t>Given that 63% of respondents do not assess risk of Section 508 nonconformant ICT throughout the technology development lifecycle, </a:t>
            </a:r>
            <a:r>
              <a:rPr lang="en" sz="1700" b="1"/>
              <a:t>agencies </a:t>
            </a:r>
            <a:r>
              <a:rPr lang="en" sz="1700"/>
              <a:t>should incorporate digital accessibility considerations into relevant internal control processes to better ensure accessibility throughout the technology lifecycle.</a:t>
            </a:r>
            <a:endParaRPr sz="1700"/>
          </a:p>
          <a:p>
            <a:pPr marL="914400" lvl="1" indent="-336550" algn="l" rtl="0">
              <a:spcBef>
                <a:spcPts val="1000"/>
              </a:spcBef>
              <a:spcAft>
                <a:spcPts val="1000"/>
              </a:spcAft>
              <a:buSzPts val="1700"/>
              <a:buChar char="○"/>
            </a:pPr>
            <a:r>
              <a:rPr lang="en" sz="1700"/>
              <a:t>As an example, the Environmental Protection Agency (EPA) and the Department of Veterans Affairs (VA) include Section 508 compliance as part of the Authority To Operate (ATO) certification process, underscoring the significance of creating and maintaining secure and accessible applications.</a:t>
            </a:r>
            <a:endParaRPr sz="2200"/>
          </a:p>
        </p:txBody>
      </p:sp>
      <p:sp>
        <p:nvSpPr>
          <p:cNvPr id="498" name="Google Shape;498;p56"/>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57"/>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Acquisition Key Findings</a:t>
            </a:r>
            <a:endParaRPr/>
          </a:p>
        </p:txBody>
      </p:sp>
      <p:pic>
        <p:nvPicPr>
          <p:cNvPr id="506" name="Google Shape;506;p57" descr="Bar chart showing YOY comparison of response count of approaches to verifying contract deliverables that are required to be Section 508 conformant (Q60), showing: 23 entities never verify down from 28 in FY23, 86 entities sometimes verify, down from 99 in FY23, 33 entities regularly verify down from 54 in FY23, 34 entities frequently verify up from 21 in FY23, 58 entities almost always verify up from 39 in FY23, and 11 did not know in FY24 compared to 8 in FY23.&#10;"/>
          <p:cNvPicPr preferRelativeResize="0"/>
          <p:nvPr/>
        </p:nvPicPr>
        <p:blipFill>
          <a:blip r:embed="rId3">
            <a:alphaModFix/>
          </a:blip>
          <a:stretch>
            <a:fillRect/>
          </a:stretch>
        </p:blipFill>
        <p:spPr>
          <a:xfrm>
            <a:off x="335625" y="1235238"/>
            <a:ext cx="3608076" cy="3821075"/>
          </a:xfrm>
          <a:prstGeom prst="rect">
            <a:avLst/>
          </a:prstGeom>
          <a:noFill/>
          <a:ln>
            <a:noFill/>
          </a:ln>
        </p:spPr>
      </p:pic>
      <p:sp>
        <p:nvSpPr>
          <p:cNvPr id="504" name="Google Shape;504;p57"/>
          <p:cNvSpPr txBox="1">
            <a:spLocks noGrp="1"/>
          </p:cNvSpPr>
          <p:nvPr>
            <p:ph type="body" idx="1"/>
          </p:nvPr>
        </p:nvSpPr>
        <p:spPr>
          <a:xfrm>
            <a:off x="4168975" y="1288575"/>
            <a:ext cx="4734900" cy="3821100"/>
          </a:xfrm>
          <a:prstGeom prst="rect">
            <a:avLst/>
          </a:prstGeom>
          <a:solidFill>
            <a:srgbClr val="CEFAF2"/>
          </a:solidFill>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Though slightly improved from FY24, 46.6% of entities still </a:t>
            </a:r>
            <a:r>
              <a:rPr lang="en" sz="1400" b="1"/>
              <a:t>accept contract deliverables without confirming they meet digital accessibility requirements</a:t>
            </a:r>
            <a:r>
              <a:rPr lang="en" sz="1400"/>
              <a:t>.</a:t>
            </a:r>
            <a:endParaRPr sz="1400"/>
          </a:p>
          <a:p>
            <a:pPr marL="457200" lvl="0" indent="-317500" algn="l" rtl="0">
              <a:spcBef>
                <a:spcPts val="0"/>
              </a:spcBef>
              <a:spcAft>
                <a:spcPts val="0"/>
              </a:spcAft>
              <a:buSzPts val="1400"/>
              <a:buChar char="●"/>
            </a:pPr>
            <a:r>
              <a:rPr lang="en" sz="1400"/>
              <a:t>12 entities or 8% reported </a:t>
            </a:r>
            <a:r>
              <a:rPr lang="en" sz="1400" b="1"/>
              <a:t>no ICT solicitations included all applicable Section 508 requirements</a:t>
            </a:r>
            <a:r>
              <a:rPr lang="en" sz="1400"/>
              <a:t>.</a:t>
            </a:r>
            <a:endParaRPr sz="1400"/>
          </a:p>
          <a:p>
            <a:pPr marL="457200" lvl="0" indent="-317500" algn="l" rtl="0">
              <a:spcBef>
                <a:spcPts val="0"/>
              </a:spcBef>
              <a:spcAft>
                <a:spcPts val="0"/>
              </a:spcAft>
              <a:buSzPts val="1400"/>
              <a:buChar char="●"/>
            </a:pPr>
            <a:r>
              <a:rPr lang="en" sz="1400"/>
              <a:t>46% of respondents regularly, frequently, or almost always include </a:t>
            </a:r>
            <a:r>
              <a:rPr lang="en" sz="1400" b="1"/>
              <a:t>Section 508 in the technical evaluation</a:t>
            </a:r>
            <a:r>
              <a:rPr lang="en" sz="1400"/>
              <a:t> of ICT-related proposals.</a:t>
            </a:r>
            <a:endParaRPr sz="1400"/>
          </a:p>
          <a:p>
            <a:pPr marL="457200" lvl="0" indent="-317500" algn="l" rtl="0">
              <a:spcBef>
                <a:spcPts val="0"/>
              </a:spcBef>
              <a:spcAft>
                <a:spcPts val="0"/>
              </a:spcAft>
              <a:buSzPts val="1400"/>
              <a:buChar char="●"/>
            </a:pPr>
            <a:r>
              <a:rPr lang="en" sz="1400"/>
              <a:t>50% of respondents regularly, frequently, or almost always </a:t>
            </a:r>
            <a:r>
              <a:rPr lang="en" sz="1400" b="1"/>
              <a:t>obtain ACRs</a:t>
            </a:r>
            <a:r>
              <a:rPr lang="en" sz="1400"/>
              <a:t> for all products and consideration for Section 508 conformance is a formal part of review during the market research phase for ICT products.</a:t>
            </a:r>
            <a:endParaRPr sz="1400"/>
          </a:p>
        </p:txBody>
      </p:sp>
      <p:sp>
        <p:nvSpPr>
          <p:cNvPr id="505" name="Google Shape;505;p57"/>
          <p:cNvSpPr txBox="1">
            <a:spLocks noGrp="1"/>
          </p:cNvSpPr>
          <p:nvPr>
            <p:ph type="sldNum" idx="12"/>
          </p:nvPr>
        </p:nvSpPr>
        <p:spPr>
          <a:xfrm>
            <a:off x="86248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58">
            <a:extLst>
              <a:ext uri="{C183D7F6-B498-43B3-948B-1728B52AA6E4}">
                <adec:decorative xmlns:adec="http://schemas.microsoft.com/office/drawing/2017/decorative" val="1"/>
              </a:ext>
            </a:extLst>
          </p:cNvPr>
          <p:cNvSpPr/>
          <p:nvPr/>
        </p:nvSpPr>
        <p:spPr>
          <a:xfrm>
            <a:off x="311700" y="597425"/>
            <a:ext cx="8520600" cy="4401600"/>
          </a:xfrm>
          <a:prstGeom prst="rect">
            <a:avLst/>
          </a:prstGeom>
          <a:solidFill>
            <a:srgbClr val="FAF8C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300">
              <a:latin typeface="Public Sans"/>
              <a:ea typeface="Public Sans"/>
              <a:cs typeface="Public Sans"/>
              <a:sym typeface="Public Sans"/>
            </a:endParaRPr>
          </a:p>
        </p:txBody>
      </p:sp>
      <p:sp>
        <p:nvSpPr>
          <p:cNvPr id="512" name="Google Shape;512;p58"/>
          <p:cNvSpPr txBox="1">
            <a:spLocks noGrp="1"/>
          </p:cNvSpPr>
          <p:nvPr>
            <p:ph type="title"/>
          </p:nvPr>
        </p:nvSpPr>
        <p:spPr>
          <a:xfrm>
            <a:off x="311700" y="597425"/>
            <a:ext cx="8520600" cy="572700"/>
          </a:xfrm>
          <a:prstGeom prst="rect">
            <a:avLst/>
          </a:prstGeom>
          <a:solidFill>
            <a:srgbClr val="01284B"/>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Acquisition Recommendation</a:t>
            </a:r>
            <a:endParaRPr>
              <a:solidFill>
                <a:schemeClr val="lt1"/>
              </a:solidFill>
            </a:endParaRPr>
          </a:p>
        </p:txBody>
      </p:sp>
      <p:sp>
        <p:nvSpPr>
          <p:cNvPr id="513" name="Google Shape;513;p58"/>
          <p:cNvSpPr txBox="1">
            <a:spLocks noGrp="1"/>
          </p:cNvSpPr>
          <p:nvPr>
            <p:ph type="body" idx="1"/>
          </p:nvPr>
        </p:nvSpPr>
        <p:spPr>
          <a:xfrm>
            <a:off x="311700" y="1304875"/>
            <a:ext cx="8302200" cy="33138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b="1"/>
              <a:t>Require Section 508 as a Major Factor in Acquisition: </a:t>
            </a:r>
            <a:r>
              <a:rPr lang="en" sz="1600"/>
              <a:t>As many respondents still do not consistently include Section 508 requirements in solicitations,</a:t>
            </a:r>
            <a:r>
              <a:rPr lang="en" sz="1600" b="1"/>
              <a:t> Chief Acquisition Officers, CIOs, and Heads of Agencies</a:t>
            </a:r>
            <a:r>
              <a:rPr lang="en" sz="1600"/>
              <a:t> should:</a:t>
            </a:r>
            <a:endParaRPr sz="1600"/>
          </a:p>
          <a:p>
            <a:pPr marL="914400" lvl="1" indent="-330200" algn="l" rtl="0">
              <a:spcBef>
                <a:spcPts val="1000"/>
              </a:spcBef>
              <a:spcAft>
                <a:spcPts val="0"/>
              </a:spcAft>
              <a:buSzPts val="1600"/>
              <a:buChar char="○"/>
            </a:pPr>
            <a:r>
              <a:rPr lang="en" sz="1600"/>
              <a:t>Develop and implement policies that integrate ICT accessibility into all ICT acquisition activities.</a:t>
            </a:r>
            <a:endParaRPr sz="1600"/>
          </a:p>
          <a:p>
            <a:pPr marL="914400" lvl="1" indent="-330200" algn="l" rtl="0">
              <a:spcBef>
                <a:spcPts val="1000"/>
              </a:spcBef>
              <a:spcAft>
                <a:spcPts val="0"/>
              </a:spcAft>
              <a:buSzPts val="1600"/>
              <a:buChar char="○"/>
            </a:pPr>
            <a:r>
              <a:rPr lang="en" sz="1600"/>
              <a:t>Include Section 508 conformance as a major or technical factor during the award or decision-making process, as appropriate.</a:t>
            </a:r>
            <a:endParaRPr sz="1600"/>
          </a:p>
          <a:p>
            <a:pPr marL="914400" lvl="1" indent="-330200" algn="l" rtl="0">
              <a:spcBef>
                <a:spcPts val="1000"/>
              </a:spcBef>
              <a:spcAft>
                <a:spcPts val="1000"/>
              </a:spcAft>
              <a:buSzPts val="1600"/>
              <a:buChar char="○"/>
            </a:pPr>
            <a:r>
              <a:rPr lang="en" sz="1600"/>
              <a:t>Reject contract deliverables unless they meet Section 508 requirements, as required by the contract.</a:t>
            </a:r>
            <a:endParaRPr sz="1600"/>
          </a:p>
        </p:txBody>
      </p:sp>
      <p:sp>
        <p:nvSpPr>
          <p:cNvPr id="514" name="Google Shape;514;p58"/>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20" name="Google Shape;520;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Training Key Findings</a:t>
            </a:r>
            <a:endParaRPr/>
          </a:p>
        </p:txBody>
      </p:sp>
      <p:sp>
        <p:nvSpPr>
          <p:cNvPr id="524" name="Google Shape;524;p59"/>
          <p:cNvSpPr/>
          <p:nvPr/>
        </p:nvSpPr>
        <p:spPr>
          <a:xfrm>
            <a:off x="222125" y="1166925"/>
            <a:ext cx="5987700" cy="1174800"/>
          </a:xfrm>
          <a:prstGeom prst="rect">
            <a:avLst/>
          </a:prstGeom>
          <a:solidFill>
            <a:srgbClr val="CEFAF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1200"/>
              </a:spcAft>
              <a:buNone/>
            </a:pPr>
            <a:r>
              <a:rPr lang="en" b="1">
                <a:solidFill>
                  <a:schemeClr val="dk2"/>
                </a:solidFill>
                <a:latin typeface="Public Sans"/>
                <a:ea typeface="Public Sans"/>
                <a:cs typeface="Public Sans"/>
                <a:sym typeface="Public Sans"/>
              </a:rPr>
              <a:t>Mandatory Section 508 training</a:t>
            </a:r>
            <a:r>
              <a:rPr lang="en">
                <a:solidFill>
                  <a:schemeClr val="dk2"/>
                </a:solidFill>
                <a:latin typeface="Public Sans"/>
                <a:ea typeface="Public Sans"/>
                <a:cs typeface="Public Sans"/>
                <a:sym typeface="Public Sans"/>
              </a:rPr>
              <a:t> by roles and responsibilities substantially increased YOY, with all roles and responsibilities noting an increase in mandatory Section 508 training.</a:t>
            </a:r>
            <a:endParaRPr>
              <a:solidFill>
                <a:schemeClr val="dk2"/>
              </a:solidFill>
              <a:latin typeface="Public Sans"/>
              <a:ea typeface="Public Sans"/>
              <a:cs typeface="Public Sans"/>
              <a:sym typeface="Public Sans"/>
            </a:endParaRPr>
          </a:p>
        </p:txBody>
      </p:sp>
      <p:sp>
        <p:nvSpPr>
          <p:cNvPr id="523" name="Google Shape;523;p59"/>
          <p:cNvSpPr/>
          <p:nvPr/>
        </p:nvSpPr>
        <p:spPr>
          <a:xfrm>
            <a:off x="222125" y="2490944"/>
            <a:ext cx="5987700" cy="1174800"/>
          </a:xfrm>
          <a:prstGeom prst="rect">
            <a:avLst/>
          </a:prstGeom>
          <a:solidFill>
            <a:srgbClr val="CEFAF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1200"/>
              </a:spcAft>
              <a:buNone/>
            </a:pPr>
            <a:r>
              <a:rPr lang="en">
                <a:solidFill>
                  <a:schemeClr val="dk2"/>
                </a:solidFill>
                <a:latin typeface="Public Sans"/>
                <a:ea typeface="Public Sans"/>
                <a:cs typeface="Public Sans"/>
                <a:sym typeface="Public Sans"/>
              </a:rPr>
              <a:t>In FY24, 34% of entities implemented a </a:t>
            </a:r>
            <a:r>
              <a:rPr lang="en" b="1">
                <a:solidFill>
                  <a:schemeClr val="dk2"/>
                </a:solidFill>
                <a:latin typeface="Public Sans"/>
                <a:ea typeface="Public Sans"/>
                <a:cs typeface="Public Sans"/>
                <a:sym typeface="Public Sans"/>
              </a:rPr>
              <a:t>mandatory Section 508 training for all employees</a:t>
            </a:r>
            <a:r>
              <a:rPr lang="en">
                <a:solidFill>
                  <a:schemeClr val="dk2"/>
                </a:solidFill>
                <a:latin typeface="Public Sans"/>
                <a:ea typeface="Public Sans"/>
                <a:cs typeface="Public Sans"/>
                <a:sym typeface="Public Sans"/>
              </a:rPr>
              <a:t>, up from 22% in FY23, with the majority of those requiring training on a regular basis, leading to a 55% increase YOY. </a:t>
            </a:r>
            <a:endParaRPr sz="1100">
              <a:latin typeface="Public Sans"/>
              <a:ea typeface="Public Sans"/>
              <a:cs typeface="Public Sans"/>
              <a:sym typeface="Public Sans"/>
            </a:endParaRPr>
          </a:p>
        </p:txBody>
      </p:sp>
      <p:sp>
        <p:nvSpPr>
          <p:cNvPr id="519" name="Google Shape;519;p59"/>
          <p:cNvSpPr/>
          <p:nvPr/>
        </p:nvSpPr>
        <p:spPr>
          <a:xfrm>
            <a:off x="222125" y="3845975"/>
            <a:ext cx="5987700" cy="1174800"/>
          </a:xfrm>
          <a:prstGeom prst="rect">
            <a:avLst/>
          </a:prstGeom>
          <a:solidFill>
            <a:srgbClr val="CEFAF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1200"/>
              </a:spcAft>
              <a:buNone/>
            </a:pPr>
            <a:r>
              <a:rPr lang="en">
                <a:solidFill>
                  <a:schemeClr val="dk2"/>
                </a:solidFill>
                <a:latin typeface="Public Sans"/>
                <a:ea typeface="Public Sans"/>
                <a:cs typeface="Public Sans"/>
                <a:sym typeface="Public Sans"/>
              </a:rPr>
              <a:t>In FY24, 37% of respondents or 91 entities said they have </a:t>
            </a:r>
            <a:r>
              <a:rPr lang="en" b="1">
                <a:solidFill>
                  <a:schemeClr val="dk2"/>
                </a:solidFill>
                <a:latin typeface="Public Sans"/>
                <a:ea typeface="Public Sans"/>
                <a:cs typeface="Public Sans"/>
                <a:sym typeface="Public Sans"/>
              </a:rPr>
              <a:t>no Section 508 training plan defined</a:t>
            </a:r>
            <a:r>
              <a:rPr lang="en">
                <a:solidFill>
                  <a:schemeClr val="dk2"/>
                </a:solidFill>
                <a:latin typeface="Public Sans"/>
                <a:ea typeface="Public Sans"/>
                <a:cs typeface="Public Sans"/>
                <a:sym typeface="Public Sans"/>
              </a:rPr>
              <a:t> compared to 44% in FY23, showing improvement YOY.</a:t>
            </a:r>
            <a:endParaRPr sz="1100">
              <a:latin typeface="Public Sans"/>
              <a:ea typeface="Public Sans"/>
              <a:cs typeface="Public Sans"/>
              <a:sym typeface="Public Sans"/>
            </a:endParaRPr>
          </a:p>
        </p:txBody>
      </p:sp>
      <p:pic>
        <p:nvPicPr>
          <p:cNvPr id="522" name="Google Shape;522;p59" descr="Four people in a conference room looking over computer devices."/>
          <p:cNvPicPr preferRelativeResize="0"/>
          <p:nvPr/>
        </p:nvPicPr>
        <p:blipFill>
          <a:blip r:embed="rId3">
            <a:alphaModFix/>
          </a:blip>
          <a:stretch>
            <a:fillRect/>
          </a:stretch>
        </p:blipFill>
        <p:spPr>
          <a:xfrm>
            <a:off x="6472100" y="1265625"/>
            <a:ext cx="2319550" cy="1546374"/>
          </a:xfrm>
          <a:prstGeom prst="rect">
            <a:avLst/>
          </a:prstGeom>
          <a:noFill/>
          <a:ln w="114300" cap="flat" cmpd="sng">
            <a:solidFill>
              <a:srgbClr val="CEFAF2"/>
            </a:solidFill>
            <a:prstDash val="solid"/>
            <a:round/>
            <a:headEnd type="none" w="sm" len="sm"/>
            <a:tailEnd type="none" w="sm" len="sm"/>
          </a:ln>
        </p:spPr>
      </p:pic>
      <p:sp>
        <p:nvSpPr>
          <p:cNvPr id="521" name="Google Shape;521;p59"/>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60">
            <a:extLst>
              <a:ext uri="{C183D7F6-B498-43B3-948B-1728B52AA6E4}">
                <adec:decorative xmlns:adec="http://schemas.microsoft.com/office/drawing/2017/decorative" val="1"/>
              </a:ext>
            </a:extLst>
          </p:cNvPr>
          <p:cNvSpPr/>
          <p:nvPr/>
        </p:nvSpPr>
        <p:spPr>
          <a:xfrm>
            <a:off x="311700" y="597425"/>
            <a:ext cx="8520600" cy="4401600"/>
          </a:xfrm>
          <a:prstGeom prst="rect">
            <a:avLst/>
          </a:prstGeom>
          <a:solidFill>
            <a:srgbClr val="FAF8C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300">
              <a:latin typeface="Public Sans"/>
              <a:ea typeface="Public Sans"/>
              <a:cs typeface="Public Sans"/>
              <a:sym typeface="Public Sans"/>
            </a:endParaRPr>
          </a:p>
        </p:txBody>
      </p:sp>
      <p:sp>
        <p:nvSpPr>
          <p:cNvPr id="530" name="Google Shape;530;p60"/>
          <p:cNvSpPr txBox="1">
            <a:spLocks noGrp="1"/>
          </p:cNvSpPr>
          <p:nvPr>
            <p:ph type="title"/>
          </p:nvPr>
        </p:nvSpPr>
        <p:spPr>
          <a:xfrm>
            <a:off x="311700" y="597425"/>
            <a:ext cx="8520600" cy="572700"/>
          </a:xfrm>
          <a:prstGeom prst="rect">
            <a:avLst/>
          </a:prstGeom>
          <a:solidFill>
            <a:srgbClr val="01284B"/>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Training Recommendation</a:t>
            </a:r>
            <a:endParaRPr>
              <a:solidFill>
                <a:schemeClr val="lt1"/>
              </a:solidFill>
            </a:endParaRPr>
          </a:p>
        </p:txBody>
      </p:sp>
      <p:sp>
        <p:nvSpPr>
          <p:cNvPr id="531" name="Google Shape;531;p60"/>
          <p:cNvSpPr txBox="1">
            <a:spLocks noGrp="1"/>
          </p:cNvSpPr>
          <p:nvPr>
            <p:ph type="body" idx="1"/>
          </p:nvPr>
        </p:nvSpPr>
        <p:spPr>
          <a:xfrm>
            <a:off x="311700" y="1170125"/>
            <a:ext cx="8520600" cy="3313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b="1"/>
              <a:t>Require Annual Section 508 Training by Roles and Responsibilities</a:t>
            </a:r>
            <a:r>
              <a:rPr lang="en" sz="1400"/>
              <a:t>: Although a significant improvement from last year, only about 34% of entities reported requiring any Section 508 training for employees. Additionally, 37% of respondents have no Section 508 training plan defined. </a:t>
            </a:r>
            <a:r>
              <a:rPr lang="en" sz="1400" b="1"/>
              <a:t>Agencies </a:t>
            </a:r>
            <a:r>
              <a:rPr lang="en" sz="1400"/>
              <a:t>should require annual Section 508 training for all employees who create, maintain, or otherwise contribute to the agencies’ digital content. In addition:</a:t>
            </a:r>
            <a:endParaRPr sz="1400"/>
          </a:p>
          <a:p>
            <a:pPr marL="914400" lvl="1" indent="-317500" algn="l" rtl="0">
              <a:spcBef>
                <a:spcPts val="1000"/>
              </a:spcBef>
              <a:spcAft>
                <a:spcPts val="0"/>
              </a:spcAft>
              <a:buSzPts val="1400"/>
              <a:buChar char="○"/>
            </a:pPr>
            <a:r>
              <a:rPr lang="en"/>
              <a:t>It is recommended the following online training courses or equivalent be required to achieve Contracting Officer's Representative (COR) Certification:</a:t>
            </a:r>
            <a:endParaRPr/>
          </a:p>
          <a:p>
            <a:pPr marL="1371600" lvl="2" indent="-311150" algn="l" rtl="0">
              <a:lnSpc>
                <a:spcPct val="100000"/>
              </a:lnSpc>
              <a:spcBef>
                <a:spcPts val="0"/>
              </a:spcBef>
              <a:spcAft>
                <a:spcPts val="0"/>
              </a:spcAft>
              <a:buSzPts val="1300"/>
              <a:buChar char="■"/>
            </a:pPr>
            <a:r>
              <a:rPr lang="en" sz="1300"/>
              <a:t>Micro-Purchases and Section 508 Requirements (FAC 047)</a:t>
            </a:r>
            <a:endParaRPr sz="1300"/>
          </a:p>
          <a:p>
            <a:pPr marL="1371600" lvl="2" indent="-311150" algn="l" rtl="0">
              <a:lnSpc>
                <a:spcPct val="100000"/>
              </a:lnSpc>
              <a:spcBef>
                <a:spcPts val="200"/>
              </a:spcBef>
              <a:spcAft>
                <a:spcPts val="0"/>
              </a:spcAft>
              <a:buSzPts val="1300"/>
              <a:buChar char="■"/>
            </a:pPr>
            <a:r>
              <a:rPr lang="en" sz="1300"/>
              <a:t>Soliciting and Evaluating Accessibility Conformance Reports in Federal ICT Procurement (FAC 049)</a:t>
            </a:r>
            <a:endParaRPr sz="1300"/>
          </a:p>
          <a:p>
            <a:pPr marL="1371600" lvl="2" indent="-311150" algn="l" rtl="0">
              <a:lnSpc>
                <a:spcPct val="100000"/>
              </a:lnSpc>
              <a:spcBef>
                <a:spcPts val="200"/>
              </a:spcBef>
              <a:spcAft>
                <a:spcPts val="0"/>
              </a:spcAft>
              <a:buSzPts val="1300"/>
              <a:buChar char="■"/>
            </a:pPr>
            <a:r>
              <a:rPr lang="en" sz="1300"/>
              <a:t>Procuring Section 508 Conformant ICT Products and Services (FAC 056)</a:t>
            </a:r>
            <a:endParaRPr sz="1300"/>
          </a:p>
          <a:p>
            <a:pPr marL="914400" lvl="1" indent="-311150" algn="l" rtl="0">
              <a:spcBef>
                <a:spcPts val="1000"/>
              </a:spcBef>
              <a:spcAft>
                <a:spcPts val="1000"/>
              </a:spcAft>
              <a:buSzPts val="1300"/>
              <a:buChar char="○"/>
            </a:pPr>
            <a:r>
              <a:rPr lang="en"/>
              <a:t>As only 18% of respondents require Section 508 training for developers and 26% of respondents require Section 508 training for web content managers, agencies are encouraged to require training for all ICT testers on agency testing methodologies.</a:t>
            </a:r>
            <a:r>
              <a:rPr lang="en" sz="1300"/>
              <a:t> </a:t>
            </a:r>
            <a:endParaRPr sz="1300"/>
          </a:p>
        </p:txBody>
      </p:sp>
      <p:sp>
        <p:nvSpPr>
          <p:cNvPr id="532" name="Google Shape;532;p60"/>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61"/>
          <p:cNvSpPr txBox="1">
            <a:spLocks noGrp="1"/>
          </p:cNvSpPr>
          <p:nvPr>
            <p:ph type="title"/>
          </p:nvPr>
        </p:nvSpPr>
        <p:spPr>
          <a:xfrm>
            <a:off x="311700" y="1384100"/>
            <a:ext cx="8520600" cy="23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Next Steps</a:t>
            </a:r>
            <a:endParaRPr/>
          </a:p>
        </p:txBody>
      </p:sp>
      <p:sp>
        <p:nvSpPr>
          <p:cNvPr id="538" name="Google Shape;538;p61"/>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62"/>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Next Steps</a:t>
            </a:r>
            <a:endParaRPr/>
          </a:p>
        </p:txBody>
      </p:sp>
      <p:sp>
        <p:nvSpPr>
          <p:cNvPr id="544" name="Google Shape;544;p62"/>
          <p:cNvSpPr txBox="1">
            <a:spLocks noGrp="1"/>
          </p:cNvSpPr>
          <p:nvPr>
            <p:ph type="body" idx="1"/>
          </p:nvPr>
        </p:nvSpPr>
        <p:spPr>
          <a:xfrm>
            <a:off x="463700" y="1304975"/>
            <a:ext cx="8520600" cy="3313800"/>
          </a:xfrm>
          <a:prstGeom prst="rect">
            <a:avLst/>
          </a:prstGeom>
        </p:spPr>
        <p:txBody>
          <a:bodyPr spcFirstLastPara="1" wrap="square" lIns="91425" tIns="91425" rIns="91425" bIns="91425" anchor="t" anchorCtr="0">
            <a:noAutofit/>
          </a:bodyPr>
          <a:lstStyle/>
          <a:p>
            <a:pPr marL="0" lvl="0" indent="0" algn="l" rtl="0">
              <a:lnSpc>
                <a:spcPct val="125000"/>
              </a:lnSpc>
              <a:spcBef>
                <a:spcPts val="1000"/>
              </a:spcBef>
              <a:spcAft>
                <a:spcPts val="0"/>
              </a:spcAft>
              <a:buNone/>
            </a:pPr>
            <a:endParaRPr sz="2000"/>
          </a:p>
          <a:p>
            <a:pPr marL="457200" lvl="0" indent="0" algn="l" rtl="0">
              <a:lnSpc>
                <a:spcPct val="125000"/>
              </a:lnSpc>
              <a:spcBef>
                <a:spcPts val="1000"/>
              </a:spcBef>
              <a:spcAft>
                <a:spcPts val="0"/>
              </a:spcAft>
              <a:buNone/>
            </a:pPr>
            <a:r>
              <a:rPr lang="en" sz="2000"/>
              <a:t>Release Assessment Criteria and Reporting Tool in the spring</a:t>
            </a:r>
            <a:endParaRPr sz="2000"/>
          </a:p>
          <a:p>
            <a:pPr marL="457200" lvl="0" indent="0" algn="l" rtl="0">
              <a:lnSpc>
                <a:spcPct val="125000"/>
              </a:lnSpc>
              <a:spcBef>
                <a:spcPts val="1000"/>
              </a:spcBef>
              <a:spcAft>
                <a:spcPts val="0"/>
              </a:spcAft>
              <a:buNone/>
            </a:pPr>
            <a:endParaRPr sz="2000"/>
          </a:p>
          <a:p>
            <a:pPr marL="457200" lvl="0" indent="0" algn="l" rtl="0">
              <a:lnSpc>
                <a:spcPct val="125000"/>
              </a:lnSpc>
              <a:spcBef>
                <a:spcPts val="1000"/>
              </a:spcBef>
              <a:spcAft>
                <a:spcPts val="1000"/>
              </a:spcAft>
              <a:buNone/>
            </a:pPr>
            <a:r>
              <a:rPr lang="en" sz="2000"/>
              <a:t>Receive Submissions and Analyze FY25 Data in the summer</a:t>
            </a:r>
            <a:endParaRPr sz="2000"/>
          </a:p>
        </p:txBody>
      </p:sp>
      <p:pic>
        <p:nvPicPr>
          <p:cNvPr id="546" name="Google Shape;546;p62" descr="Gears icon"/>
          <p:cNvPicPr preferRelativeResize="0"/>
          <p:nvPr/>
        </p:nvPicPr>
        <p:blipFill>
          <a:blip r:embed="rId3">
            <a:alphaModFix/>
          </a:blip>
          <a:stretch>
            <a:fillRect/>
          </a:stretch>
        </p:blipFill>
        <p:spPr>
          <a:xfrm>
            <a:off x="492450" y="1845800"/>
            <a:ext cx="457200" cy="448887"/>
          </a:xfrm>
          <a:prstGeom prst="rect">
            <a:avLst/>
          </a:prstGeom>
          <a:noFill/>
          <a:ln>
            <a:noFill/>
          </a:ln>
        </p:spPr>
      </p:pic>
      <p:pic>
        <p:nvPicPr>
          <p:cNvPr id="547" name="Google Shape;547;p62" descr="Person with presentation icon"/>
          <p:cNvPicPr preferRelativeResize="0"/>
          <p:nvPr/>
        </p:nvPicPr>
        <p:blipFill>
          <a:blip r:embed="rId4">
            <a:alphaModFix/>
          </a:blip>
          <a:stretch>
            <a:fillRect/>
          </a:stretch>
        </p:blipFill>
        <p:spPr>
          <a:xfrm>
            <a:off x="492450" y="2861527"/>
            <a:ext cx="457200" cy="457200"/>
          </a:xfrm>
          <a:prstGeom prst="rect">
            <a:avLst/>
          </a:prstGeom>
          <a:noFill/>
          <a:ln>
            <a:noFill/>
          </a:ln>
        </p:spPr>
      </p:pic>
      <p:sp>
        <p:nvSpPr>
          <p:cNvPr id="545" name="Google Shape;545;p62"/>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63"/>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Resources and Contact Information</a:t>
            </a:r>
            <a:endParaRPr/>
          </a:p>
        </p:txBody>
      </p:sp>
      <p:sp>
        <p:nvSpPr>
          <p:cNvPr id="554" name="Google Shape;554;p63"/>
          <p:cNvSpPr txBox="1">
            <a:spLocks noGrp="1"/>
          </p:cNvSpPr>
          <p:nvPr>
            <p:ph type="body" idx="1"/>
          </p:nvPr>
        </p:nvSpPr>
        <p:spPr>
          <a:xfrm>
            <a:off x="311700" y="1161350"/>
            <a:ext cx="8696100" cy="3855000"/>
          </a:xfrm>
          <a:prstGeom prst="rect">
            <a:avLst/>
          </a:prstGeom>
        </p:spPr>
        <p:txBody>
          <a:bodyPr spcFirstLastPara="1" wrap="square" lIns="91425" tIns="91425" rIns="91425" bIns="91425" anchor="t" anchorCtr="0">
            <a:noAutofit/>
          </a:bodyPr>
          <a:lstStyle/>
          <a:p>
            <a:pPr marL="0" lvl="0" indent="0" algn="l" rtl="0">
              <a:lnSpc>
                <a:spcPct val="125000"/>
              </a:lnSpc>
              <a:spcBef>
                <a:spcPts val="0"/>
              </a:spcBef>
              <a:spcAft>
                <a:spcPts val="0"/>
              </a:spcAft>
              <a:buNone/>
            </a:pPr>
            <a:r>
              <a:rPr lang="en"/>
              <a:t>Visit: </a:t>
            </a:r>
            <a:r>
              <a:rPr lang="en" u="sng">
                <a:solidFill>
                  <a:schemeClr val="hlink"/>
                </a:solidFill>
                <a:hlinkClick r:id="rId3"/>
              </a:rPr>
              <a:t>SECTION508.GOV/ASSESSMENT-REPORTS/</a:t>
            </a:r>
            <a:endParaRPr/>
          </a:p>
          <a:p>
            <a:pPr marL="457200" lvl="0" indent="-355600" algn="l" rtl="0">
              <a:lnSpc>
                <a:spcPct val="125000"/>
              </a:lnSpc>
              <a:spcBef>
                <a:spcPts val="0"/>
              </a:spcBef>
              <a:spcAft>
                <a:spcPts val="0"/>
              </a:spcAft>
              <a:buSzPts val="2000"/>
              <a:buChar char="●"/>
            </a:pPr>
            <a:r>
              <a:rPr lang="en"/>
              <a:t>Assessment Reports in HTML and PDF</a:t>
            </a:r>
            <a:endParaRPr/>
          </a:p>
          <a:p>
            <a:pPr marL="457200" lvl="0" indent="-355600" algn="l" rtl="0">
              <a:lnSpc>
                <a:spcPct val="125000"/>
              </a:lnSpc>
              <a:spcBef>
                <a:spcPts val="0"/>
              </a:spcBef>
              <a:spcAft>
                <a:spcPts val="0"/>
              </a:spcAft>
              <a:buSzPts val="2000"/>
              <a:buChar char="●"/>
            </a:pPr>
            <a:r>
              <a:rPr lang="en"/>
              <a:t>Assessment Data &amp; Downloads</a:t>
            </a:r>
            <a:endParaRPr sz="1500"/>
          </a:p>
          <a:p>
            <a:pPr marL="457200" lvl="0" indent="-355600" algn="l" rtl="0">
              <a:lnSpc>
                <a:spcPct val="125000"/>
              </a:lnSpc>
              <a:spcBef>
                <a:spcPts val="0"/>
              </a:spcBef>
              <a:spcAft>
                <a:spcPts val="0"/>
              </a:spcAft>
              <a:buSzPts val="2000"/>
              <a:buChar char="●"/>
            </a:pPr>
            <a:r>
              <a:rPr lang="en"/>
              <a:t>By Entity Pages: </a:t>
            </a:r>
            <a:endParaRPr sz="1400"/>
          </a:p>
          <a:p>
            <a:pPr marL="914400" lvl="1" indent="-349250" algn="l" rtl="0">
              <a:lnSpc>
                <a:spcPct val="125000"/>
              </a:lnSpc>
              <a:spcBef>
                <a:spcPts val="0"/>
              </a:spcBef>
              <a:spcAft>
                <a:spcPts val="0"/>
              </a:spcAft>
              <a:buSzPts val="1900"/>
              <a:buChar char="○"/>
            </a:pPr>
            <a:r>
              <a:rPr lang="en" sz="1300"/>
              <a:t>FY24: </a:t>
            </a:r>
            <a:r>
              <a:rPr lang="en" sz="1300" u="sng">
                <a:solidFill>
                  <a:schemeClr val="hlink"/>
                </a:solidFill>
                <a:hlinkClick r:id="rId4"/>
              </a:rPr>
              <a:t>SECTION508.GOV/MANAGE/SECTION-508-ASSESSMENT/2024/APPENDIX-C-OVERVIEW/</a:t>
            </a:r>
            <a:endParaRPr sz="1300"/>
          </a:p>
          <a:p>
            <a:pPr marL="914400" lvl="1" indent="-349250" algn="l" rtl="0">
              <a:lnSpc>
                <a:spcPct val="125000"/>
              </a:lnSpc>
              <a:spcBef>
                <a:spcPts val="0"/>
              </a:spcBef>
              <a:spcAft>
                <a:spcPts val="0"/>
              </a:spcAft>
              <a:buSzPts val="1900"/>
              <a:buChar char="○"/>
            </a:pPr>
            <a:r>
              <a:rPr lang="en" sz="1300"/>
              <a:t>FY23: </a:t>
            </a:r>
            <a:r>
              <a:rPr lang="en" sz="1300" u="sng">
                <a:solidFill>
                  <a:schemeClr val="hlink"/>
                </a:solidFill>
                <a:hlinkClick r:id="rId5"/>
              </a:rPr>
              <a:t>SECTION508.GOV/MANAGE/SECTION-508-ASSESSMENT/2023/APPENDIX-C-OVERVIEW/</a:t>
            </a:r>
            <a:endParaRPr sz="2000"/>
          </a:p>
          <a:p>
            <a:pPr marL="457200" lvl="0" indent="-342900" algn="l" rtl="0">
              <a:lnSpc>
                <a:spcPct val="125000"/>
              </a:lnSpc>
              <a:spcBef>
                <a:spcPts val="0"/>
              </a:spcBef>
              <a:spcAft>
                <a:spcPts val="0"/>
              </a:spcAft>
              <a:buSzPts val="1800"/>
              <a:buChar char="●"/>
            </a:pPr>
            <a:r>
              <a:rPr lang="en"/>
              <a:t>FY25 Criteria (Spring): </a:t>
            </a:r>
            <a:r>
              <a:rPr lang="en" u="sng">
                <a:solidFill>
                  <a:schemeClr val="hlink"/>
                </a:solidFill>
                <a:hlinkClick r:id="rId6"/>
              </a:rPr>
              <a:t>SECTION508.GOV/SECTION-508-ASSESSMENT/</a:t>
            </a:r>
            <a:endParaRPr/>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r>
              <a:rPr lang="en" sz="2000"/>
              <a:t>Contact our team at </a:t>
            </a:r>
            <a:r>
              <a:rPr lang="en" sz="2000" b="1"/>
              <a:t>Section.508@gsa.gov</a:t>
            </a:r>
            <a:endParaRPr sz="2000" b="1"/>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endParaRPr sz="2000"/>
          </a:p>
          <a:p>
            <a:pPr marL="457200" lvl="0" indent="0" algn="l" rtl="0">
              <a:spcBef>
                <a:spcPts val="0"/>
              </a:spcBef>
              <a:spcAft>
                <a:spcPts val="1200"/>
              </a:spcAft>
              <a:buNone/>
            </a:pPr>
            <a:endParaRPr/>
          </a:p>
        </p:txBody>
      </p:sp>
      <p:sp>
        <p:nvSpPr>
          <p:cNvPr id="553" name="Google Shape;553;p63"/>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4"/>
          <p:cNvSpPr txBox="1">
            <a:spLocks noGrp="1"/>
          </p:cNvSpPr>
          <p:nvPr>
            <p:ph type="title"/>
          </p:nvPr>
        </p:nvSpPr>
        <p:spPr>
          <a:xfrm>
            <a:off x="311700" y="1384100"/>
            <a:ext cx="8520600" cy="23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b="1">
                <a:solidFill>
                  <a:srgbClr val="C9DAF8"/>
                </a:solidFill>
                <a:latin typeface="Public Sans"/>
                <a:ea typeface="Public Sans"/>
                <a:cs typeface="Public Sans"/>
                <a:sym typeface="Public Sans"/>
              </a:rPr>
              <a:t>Let’s take a </a:t>
            </a:r>
            <a:r>
              <a:rPr lang="en" sz="7200" b="1">
                <a:solidFill>
                  <a:srgbClr val="F6B26B"/>
                </a:solidFill>
                <a:latin typeface="Public Sans"/>
                <a:ea typeface="Public Sans"/>
                <a:cs typeface="Public Sans"/>
                <a:sym typeface="Public Sans"/>
              </a:rPr>
              <a:t>10-minute</a:t>
            </a:r>
            <a:r>
              <a:rPr lang="en" sz="7200" b="1">
                <a:solidFill>
                  <a:srgbClr val="C9DAF8"/>
                </a:solidFill>
                <a:latin typeface="Public Sans"/>
                <a:ea typeface="Public Sans"/>
                <a:cs typeface="Public Sans"/>
                <a:sym typeface="Public Sans"/>
              </a:rPr>
              <a:t> break</a:t>
            </a:r>
            <a:r>
              <a:rPr lang="en" sz="7200" b="1">
                <a:solidFill>
                  <a:srgbClr val="F6B26B"/>
                </a:solidFill>
                <a:latin typeface="Public Sans"/>
                <a:ea typeface="Public Sans"/>
                <a:cs typeface="Public Sans"/>
                <a:sym typeface="Public Sans"/>
              </a:rPr>
              <a:t>!</a:t>
            </a:r>
            <a:endParaRPr sz="7200" b="1">
              <a:solidFill>
                <a:srgbClr val="F6B26B"/>
              </a:solidFill>
              <a:latin typeface="Public Sans"/>
              <a:ea typeface="Public Sans"/>
              <a:cs typeface="Public Sans"/>
              <a:sym typeface="Public Sans"/>
            </a:endParaRPr>
          </a:p>
        </p:txBody>
      </p:sp>
      <p:sp>
        <p:nvSpPr>
          <p:cNvPr id="560" name="Google Shape;560;p64"/>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5"/>
          <p:cNvSpPr txBox="1">
            <a:spLocks noGrp="1"/>
          </p:cNvSpPr>
          <p:nvPr>
            <p:ph type="title"/>
          </p:nvPr>
        </p:nvSpPr>
        <p:spPr>
          <a:xfrm>
            <a:off x="311700" y="1384100"/>
            <a:ext cx="8520600" cy="23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Backups</a:t>
            </a:r>
            <a:endParaRPr/>
          </a:p>
        </p:txBody>
      </p:sp>
      <p:sp>
        <p:nvSpPr>
          <p:cNvPr id="566" name="Google Shape;566;p65"/>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chemeClr val="lt1"/>
                </a:solidFill>
              </a:rPr>
              <a:t>29</a:t>
            </a:fld>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39"/>
          <p:cNvSpPr txBox="1">
            <a:spLocks noGrp="1"/>
          </p:cNvSpPr>
          <p:nvPr>
            <p:ph type="title"/>
          </p:nvPr>
        </p:nvSpPr>
        <p:spPr>
          <a:xfrm>
            <a:off x="311700" y="1384100"/>
            <a:ext cx="8520600" cy="23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Background</a:t>
            </a:r>
            <a:endParaRPr/>
          </a:p>
        </p:txBody>
      </p:sp>
      <p:sp>
        <p:nvSpPr>
          <p:cNvPr id="352" name="Google Shape;352;p39"/>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chemeClr val="lt1"/>
                </a:solidFill>
              </a:rPr>
              <a:t>3</a:t>
            </a:fld>
            <a:endParaRPr>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570"/>
        <p:cNvGrpSpPr/>
        <p:nvPr/>
      </p:nvGrpSpPr>
      <p:grpSpPr>
        <a:xfrm>
          <a:off x="0" y="0"/>
          <a:ext cx="0" cy="0"/>
          <a:chOff x="0" y="0"/>
          <a:chExt cx="0" cy="0"/>
        </a:xfrm>
      </p:grpSpPr>
      <p:sp>
        <p:nvSpPr>
          <p:cNvPr id="571" name="Google Shape;571;p66"/>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200">
                <a:solidFill>
                  <a:srgbClr val="01284B"/>
                </a:solidFill>
              </a:rPr>
              <a:t>About Us: The GSA Government-wide IT Accessibility Program</a:t>
            </a:r>
            <a:endParaRPr sz="2200">
              <a:solidFill>
                <a:srgbClr val="01284B"/>
              </a:solidFill>
            </a:endParaRPr>
          </a:p>
        </p:txBody>
      </p:sp>
      <p:sp>
        <p:nvSpPr>
          <p:cNvPr id="572" name="Google Shape;572;p66"/>
          <p:cNvSpPr txBox="1">
            <a:spLocks noGrp="1"/>
          </p:cNvSpPr>
          <p:nvPr>
            <p:ph type="body" idx="1"/>
          </p:nvPr>
        </p:nvSpPr>
        <p:spPr>
          <a:xfrm>
            <a:off x="311700" y="1381075"/>
            <a:ext cx="8520600" cy="3631200"/>
          </a:xfrm>
          <a:prstGeom prst="rect">
            <a:avLst/>
          </a:prstGeom>
          <a:noFill/>
          <a:ln>
            <a:noFill/>
          </a:ln>
        </p:spPr>
        <p:txBody>
          <a:bodyPr spcFirstLastPara="1" wrap="square" lIns="91425" tIns="91425" rIns="91425" bIns="91425" anchor="t" anchorCtr="0">
            <a:noAutofit/>
          </a:bodyPr>
          <a:lstStyle/>
          <a:p>
            <a:pPr marL="457200" lvl="0" indent="-333375" algn="l" rtl="0">
              <a:lnSpc>
                <a:spcPct val="115000"/>
              </a:lnSpc>
              <a:spcBef>
                <a:spcPts val="0"/>
              </a:spcBef>
              <a:spcAft>
                <a:spcPts val="0"/>
              </a:spcAft>
              <a:buSzPts val="1650"/>
              <a:buFont typeface="Calibri"/>
              <a:buChar char="●"/>
            </a:pPr>
            <a:r>
              <a:rPr lang="en" sz="1500">
                <a:latin typeface="Public Sans"/>
                <a:ea typeface="Public Sans"/>
                <a:cs typeface="Public Sans"/>
                <a:sym typeface="Public Sans"/>
              </a:rPr>
              <a:t>Host </a:t>
            </a:r>
            <a:r>
              <a:rPr lang="en" sz="1500" u="sng">
                <a:solidFill>
                  <a:schemeClr val="hlink"/>
                </a:solidFill>
                <a:latin typeface="Public Sans"/>
                <a:ea typeface="Public Sans"/>
                <a:cs typeface="Public Sans"/>
                <a:sym typeface="Public Sans"/>
                <a:hlinkClick r:id="rId3"/>
              </a:rPr>
              <a:t>Section508.gov </a:t>
            </a:r>
            <a:r>
              <a:rPr lang="en" sz="1500">
                <a:latin typeface="Public Sans"/>
                <a:ea typeface="Public Sans"/>
                <a:cs typeface="Public Sans"/>
                <a:sym typeface="Public Sans"/>
              </a:rPr>
              <a:t>and assist with technical support, guidance, and advice to agencies and individuals with questions and issues relating to the implementation of Section 508 requirements.</a:t>
            </a:r>
            <a:endParaRPr sz="1500">
              <a:latin typeface="Public Sans"/>
              <a:ea typeface="Public Sans"/>
              <a:cs typeface="Public Sans"/>
              <a:sym typeface="Public Sans"/>
            </a:endParaRPr>
          </a:p>
          <a:p>
            <a:pPr marL="457200" lvl="0" indent="-333375" algn="l" rtl="0">
              <a:lnSpc>
                <a:spcPct val="115000"/>
              </a:lnSpc>
              <a:spcBef>
                <a:spcPts val="0"/>
              </a:spcBef>
              <a:spcAft>
                <a:spcPts val="0"/>
              </a:spcAft>
              <a:buSzPts val="1650"/>
              <a:buFont typeface="Calibri"/>
              <a:buChar char="●"/>
            </a:pPr>
            <a:r>
              <a:rPr lang="en" sz="1500">
                <a:latin typeface="Public Sans"/>
                <a:ea typeface="Public Sans"/>
                <a:cs typeface="Public Sans"/>
                <a:sym typeface="Public Sans"/>
              </a:rPr>
              <a:t>Focus on providing support to federal agencies in the following primary areas:</a:t>
            </a:r>
            <a:endParaRPr sz="1500">
              <a:latin typeface="Public Sans"/>
              <a:ea typeface="Public Sans"/>
              <a:cs typeface="Public Sans"/>
              <a:sym typeface="Public Sans"/>
            </a:endParaRPr>
          </a:p>
          <a:p>
            <a:pPr marL="914400" lvl="1" indent="-333375" algn="l" rtl="0">
              <a:lnSpc>
                <a:spcPct val="115000"/>
              </a:lnSpc>
              <a:spcBef>
                <a:spcPts val="0"/>
              </a:spcBef>
              <a:spcAft>
                <a:spcPts val="0"/>
              </a:spcAft>
              <a:buSzPts val="1650"/>
              <a:buFont typeface="Calibri"/>
              <a:buChar char="○"/>
            </a:pPr>
            <a:r>
              <a:rPr lang="en" sz="1500">
                <a:latin typeface="Public Sans"/>
                <a:ea typeface="Public Sans"/>
                <a:cs typeface="Public Sans"/>
                <a:sym typeface="Public Sans"/>
              </a:rPr>
              <a:t>Accessible Acquisition</a:t>
            </a:r>
            <a:endParaRPr sz="1500">
              <a:latin typeface="Public Sans"/>
              <a:ea typeface="Public Sans"/>
              <a:cs typeface="Public Sans"/>
              <a:sym typeface="Public Sans"/>
            </a:endParaRPr>
          </a:p>
          <a:p>
            <a:pPr marL="914400" lvl="1" indent="-333375" algn="l" rtl="0">
              <a:lnSpc>
                <a:spcPct val="115000"/>
              </a:lnSpc>
              <a:spcBef>
                <a:spcPts val="0"/>
              </a:spcBef>
              <a:spcAft>
                <a:spcPts val="0"/>
              </a:spcAft>
              <a:buSzPts val="1650"/>
              <a:buFont typeface="Calibri"/>
              <a:buChar char="○"/>
            </a:pPr>
            <a:r>
              <a:rPr lang="en" sz="1500">
                <a:latin typeface="Public Sans"/>
                <a:ea typeface="Public Sans"/>
                <a:cs typeface="Public Sans"/>
                <a:sym typeface="Public Sans"/>
              </a:rPr>
              <a:t>Policy and Program Management</a:t>
            </a:r>
            <a:endParaRPr sz="1500">
              <a:latin typeface="Public Sans"/>
              <a:ea typeface="Public Sans"/>
              <a:cs typeface="Public Sans"/>
              <a:sym typeface="Public Sans"/>
            </a:endParaRPr>
          </a:p>
          <a:p>
            <a:pPr marL="914400" lvl="1" indent="-333375" algn="l" rtl="0">
              <a:lnSpc>
                <a:spcPct val="115000"/>
              </a:lnSpc>
              <a:spcBef>
                <a:spcPts val="0"/>
              </a:spcBef>
              <a:spcAft>
                <a:spcPts val="0"/>
              </a:spcAft>
              <a:buSzPts val="1650"/>
              <a:buFont typeface="Calibri"/>
              <a:buChar char="○"/>
            </a:pPr>
            <a:r>
              <a:rPr lang="en" sz="1500">
                <a:latin typeface="Public Sans"/>
                <a:ea typeface="Public Sans"/>
                <a:cs typeface="Public Sans"/>
                <a:sym typeface="Public Sans"/>
              </a:rPr>
              <a:t>Content Creation</a:t>
            </a:r>
            <a:endParaRPr sz="1500">
              <a:latin typeface="Public Sans"/>
              <a:ea typeface="Public Sans"/>
              <a:cs typeface="Public Sans"/>
              <a:sym typeface="Public Sans"/>
            </a:endParaRPr>
          </a:p>
          <a:p>
            <a:pPr marL="914400" lvl="1" indent="-333375" algn="l" rtl="0">
              <a:lnSpc>
                <a:spcPct val="115000"/>
              </a:lnSpc>
              <a:spcBef>
                <a:spcPts val="0"/>
              </a:spcBef>
              <a:spcAft>
                <a:spcPts val="0"/>
              </a:spcAft>
              <a:buSzPts val="1650"/>
              <a:buFont typeface="Calibri"/>
              <a:buChar char="○"/>
            </a:pPr>
            <a:r>
              <a:rPr lang="en" sz="1500">
                <a:latin typeface="Public Sans"/>
                <a:ea typeface="Public Sans"/>
                <a:cs typeface="Public Sans"/>
                <a:sym typeface="Public Sans"/>
              </a:rPr>
              <a:t>Accessible Design and Development</a:t>
            </a:r>
            <a:endParaRPr sz="1500">
              <a:latin typeface="Public Sans"/>
              <a:ea typeface="Public Sans"/>
              <a:cs typeface="Public Sans"/>
              <a:sym typeface="Public Sans"/>
            </a:endParaRPr>
          </a:p>
          <a:p>
            <a:pPr marL="914400" lvl="1" indent="-333375" algn="l" rtl="0">
              <a:lnSpc>
                <a:spcPct val="115000"/>
              </a:lnSpc>
              <a:spcBef>
                <a:spcPts val="0"/>
              </a:spcBef>
              <a:spcAft>
                <a:spcPts val="0"/>
              </a:spcAft>
              <a:buSzPts val="1650"/>
              <a:buFont typeface="Calibri"/>
              <a:buChar char="○"/>
            </a:pPr>
            <a:r>
              <a:rPr lang="en" sz="1500">
                <a:latin typeface="Public Sans"/>
                <a:ea typeface="Public Sans"/>
                <a:cs typeface="Public Sans"/>
                <a:sym typeface="Public Sans"/>
              </a:rPr>
              <a:t>Accessibility Testing</a:t>
            </a:r>
            <a:endParaRPr sz="1500">
              <a:latin typeface="Public Sans"/>
              <a:ea typeface="Public Sans"/>
              <a:cs typeface="Public Sans"/>
              <a:sym typeface="Public Sans"/>
            </a:endParaRPr>
          </a:p>
          <a:p>
            <a:pPr marL="914400" lvl="1" indent="-333375" algn="l" rtl="0">
              <a:lnSpc>
                <a:spcPct val="115000"/>
              </a:lnSpc>
              <a:spcBef>
                <a:spcPts val="0"/>
              </a:spcBef>
              <a:spcAft>
                <a:spcPts val="0"/>
              </a:spcAft>
              <a:buSzPts val="1650"/>
              <a:buFont typeface="Calibri"/>
              <a:buChar char="○"/>
            </a:pPr>
            <a:r>
              <a:rPr lang="en" sz="1500">
                <a:latin typeface="Public Sans"/>
                <a:ea typeface="Public Sans"/>
                <a:cs typeface="Public Sans"/>
                <a:sym typeface="Public Sans"/>
              </a:rPr>
              <a:t>Accessibility Training and Events</a:t>
            </a:r>
            <a:endParaRPr sz="1500">
              <a:latin typeface="Public Sans"/>
              <a:ea typeface="Public Sans"/>
              <a:cs typeface="Public Sans"/>
              <a:sym typeface="Public Sans"/>
            </a:endParaRPr>
          </a:p>
          <a:p>
            <a:pPr marL="457200" lvl="0" indent="-333375" algn="l" rtl="0">
              <a:lnSpc>
                <a:spcPct val="115000"/>
              </a:lnSpc>
              <a:spcBef>
                <a:spcPts val="0"/>
              </a:spcBef>
              <a:spcAft>
                <a:spcPts val="0"/>
              </a:spcAft>
              <a:buSzPts val="1650"/>
              <a:buFont typeface="Calibri"/>
              <a:buChar char="●"/>
            </a:pPr>
            <a:r>
              <a:rPr lang="en" sz="1500" b="1"/>
              <a:t>Conduct the Congressionally-mandated, annual Governmentwide Section 508 Assessment.</a:t>
            </a:r>
            <a:endParaRPr sz="1500" b="1"/>
          </a:p>
          <a:p>
            <a:pPr marL="0" lvl="0" indent="0" algn="l" rtl="0">
              <a:lnSpc>
                <a:spcPct val="115000"/>
              </a:lnSpc>
              <a:spcBef>
                <a:spcPts val="0"/>
              </a:spcBef>
              <a:spcAft>
                <a:spcPts val="0"/>
              </a:spcAft>
              <a:buClr>
                <a:schemeClr val="dk1"/>
              </a:buClr>
              <a:buSzPts val="1100"/>
              <a:buFont typeface="Arial"/>
              <a:buNone/>
            </a:pPr>
            <a:endParaRPr sz="1500">
              <a:latin typeface="Public Sans"/>
              <a:ea typeface="Public Sans"/>
              <a:cs typeface="Public Sans"/>
              <a:sym typeface="Public Sans"/>
            </a:endParaRPr>
          </a:p>
          <a:p>
            <a:pPr marL="0" lvl="0" indent="0" algn="l" rtl="0">
              <a:lnSpc>
                <a:spcPct val="115000"/>
              </a:lnSpc>
              <a:spcBef>
                <a:spcPts val="0"/>
              </a:spcBef>
              <a:spcAft>
                <a:spcPts val="0"/>
              </a:spcAft>
              <a:buSzPts val="1800"/>
              <a:buNone/>
            </a:pPr>
            <a:endParaRPr sz="1500">
              <a:latin typeface="Public Sans"/>
              <a:ea typeface="Public Sans"/>
              <a:cs typeface="Public Sans"/>
              <a:sym typeface="Public Sans"/>
            </a:endParaRPr>
          </a:p>
        </p:txBody>
      </p:sp>
      <p:pic>
        <p:nvPicPr>
          <p:cNvPr id="573" name="Google Shape;573;p66" descr="Illustration of a smart phone."/>
          <p:cNvPicPr preferRelativeResize="0"/>
          <p:nvPr/>
        </p:nvPicPr>
        <p:blipFill rotWithShape="1">
          <a:blip r:embed="rId4">
            <a:alphaModFix/>
          </a:blip>
          <a:srcRect/>
          <a:stretch/>
        </p:blipFill>
        <p:spPr>
          <a:xfrm>
            <a:off x="4922441" y="2917714"/>
            <a:ext cx="1114425" cy="1067107"/>
          </a:xfrm>
          <a:prstGeom prst="rect">
            <a:avLst/>
          </a:prstGeom>
          <a:noFill/>
          <a:ln>
            <a:noFill/>
          </a:ln>
        </p:spPr>
      </p:pic>
      <p:pic>
        <p:nvPicPr>
          <p:cNvPr id="574" name="Google Shape;574;p66" descr="Illustration of a notebook and pencil."/>
          <p:cNvPicPr preferRelativeResize="0"/>
          <p:nvPr/>
        </p:nvPicPr>
        <p:blipFill rotWithShape="1">
          <a:blip r:embed="rId5">
            <a:alphaModFix/>
          </a:blip>
          <a:srcRect/>
          <a:stretch/>
        </p:blipFill>
        <p:spPr>
          <a:xfrm>
            <a:off x="6135762" y="2889181"/>
            <a:ext cx="1011555" cy="1124171"/>
          </a:xfrm>
          <a:prstGeom prst="rect">
            <a:avLst/>
          </a:prstGeom>
          <a:noFill/>
          <a:ln>
            <a:noFill/>
          </a:ln>
        </p:spPr>
      </p:pic>
      <p:pic>
        <p:nvPicPr>
          <p:cNvPr id="575" name="Google Shape;575;p66" descr="Illustration of headphones with microphone."/>
          <p:cNvPicPr preferRelativeResize="0"/>
          <p:nvPr/>
        </p:nvPicPr>
        <p:blipFill rotWithShape="1">
          <a:blip r:embed="rId6">
            <a:alphaModFix/>
          </a:blip>
          <a:srcRect/>
          <a:stretch/>
        </p:blipFill>
        <p:spPr>
          <a:xfrm>
            <a:off x="7306359" y="2826410"/>
            <a:ext cx="1188720" cy="1249713"/>
          </a:xfrm>
          <a:prstGeom prst="rect">
            <a:avLst/>
          </a:prstGeom>
          <a:noFill/>
          <a:ln>
            <a:noFill/>
          </a:ln>
        </p:spPr>
      </p:pic>
      <p:sp>
        <p:nvSpPr>
          <p:cNvPr id="576" name="Google Shape;576;p66"/>
          <p:cNvSpPr txBox="1">
            <a:spLocks noGrp="1"/>
          </p:cNvSpPr>
          <p:nvPr>
            <p:ph type="sldNum" idx="12"/>
          </p:nvPr>
        </p:nvSpPr>
        <p:spPr>
          <a:xfrm>
            <a:off x="8320058" y="461876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580"/>
        <p:cNvGrpSpPr/>
        <p:nvPr/>
      </p:nvGrpSpPr>
      <p:grpSpPr>
        <a:xfrm>
          <a:off x="0" y="0"/>
          <a:ext cx="0" cy="0"/>
          <a:chOff x="0" y="0"/>
          <a:chExt cx="0" cy="0"/>
        </a:xfrm>
      </p:grpSpPr>
      <p:sp>
        <p:nvSpPr>
          <p:cNvPr id="581" name="Google Shape;581;p67"/>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Where to Find the FY24 Assessment Report</a:t>
            </a:r>
            <a:endParaRPr/>
          </a:p>
        </p:txBody>
      </p:sp>
      <p:sp>
        <p:nvSpPr>
          <p:cNvPr id="582" name="Google Shape;582;p67"/>
          <p:cNvSpPr txBox="1">
            <a:spLocks noGrp="1"/>
          </p:cNvSpPr>
          <p:nvPr>
            <p:ph type="body" idx="1"/>
          </p:nvPr>
        </p:nvSpPr>
        <p:spPr>
          <a:xfrm>
            <a:off x="115475" y="1161350"/>
            <a:ext cx="8892300" cy="3855000"/>
          </a:xfrm>
          <a:prstGeom prst="rect">
            <a:avLst/>
          </a:prstGeom>
        </p:spPr>
        <p:txBody>
          <a:bodyPr spcFirstLastPara="1" wrap="square" lIns="91425" tIns="91425" rIns="91425" bIns="91425" anchor="t" anchorCtr="0">
            <a:noAutofit/>
          </a:bodyPr>
          <a:lstStyle/>
          <a:p>
            <a:pPr marL="457200" lvl="0" indent="-355600" algn="l" rtl="0">
              <a:lnSpc>
                <a:spcPct val="125000"/>
              </a:lnSpc>
              <a:spcBef>
                <a:spcPts val="0"/>
              </a:spcBef>
              <a:spcAft>
                <a:spcPts val="0"/>
              </a:spcAft>
              <a:buSzPts val="2000"/>
              <a:buChar char="●"/>
            </a:pPr>
            <a:r>
              <a:rPr lang="en"/>
              <a:t>FY24 Assessment (HTML):</a:t>
            </a:r>
            <a:r>
              <a:rPr lang="en" sz="1900"/>
              <a:t> </a:t>
            </a:r>
            <a:r>
              <a:rPr lang="en" sz="1400" u="sng">
                <a:solidFill>
                  <a:schemeClr val="hlink"/>
                </a:solidFill>
                <a:hlinkClick r:id="rId3"/>
              </a:rPr>
              <a:t>section508.gov/2024-congressional-report</a:t>
            </a:r>
            <a:endParaRPr sz="1400"/>
          </a:p>
          <a:p>
            <a:pPr marL="457200" lvl="0" indent="-355600" algn="l" rtl="0">
              <a:lnSpc>
                <a:spcPct val="125000"/>
              </a:lnSpc>
              <a:spcBef>
                <a:spcPts val="0"/>
              </a:spcBef>
              <a:spcAft>
                <a:spcPts val="0"/>
              </a:spcAft>
              <a:buSzPts val="2000"/>
              <a:buChar char="●"/>
            </a:pPr>
            <a:r>
              <a:rPr lang="en"/>
              <a:t>FY24 Assessment (PDF): </a:t>
            </a:r>
            <a:r>
              <a:rPr lang="en" sz="1400" u="sng">
                <a:solidFill>
                  <a:schemeClr val="hlink"/>
                </a:solidFill>
                <a:hlinkClick r:id="rId4"/>
              </a:rPr>
              <a:t>https://assets.section508.gov/files/reports/cr-2024/FY24%20Governmentwide%20Section%20508%20Assessment.pdf</a:t>
            </a:r>
            <a:endParaRPr sz="1400"/>
          </a:p>
          <a:p>
            <a:pPr marL="457200" lvl="0" indent="-355600" algn="l" rtl="0">
              <a:lnSpc>
                <a:spcPct val="125000"/>
              </a:lnSpc>
              <a:spcBef>
                <a:spcPts val="0"/>
              </a:spcBef>
              <a:spcAft>
                <a:spcPts val="0"/>
              </a:spcAft>
              <a:buSzPts val="2000"/>
              <a:buChar char="●"/>
            </a:pPr>
            <a:r>
              <a:rPr lang="en"/>
              <a:t>FY24 Entity Responses:</a:t>
            </a:r>
            <a:r>
              <a:rPr lang="en" sz="1900"/>
              <a:t> </a:t>
            </a:r>
            <a:r>
              <a:rPr lang="en" sz="1400" u="sng">
                <a:solidFill>
                  <a:schemeClr val="hlink"/>
                </a:solidFill>
                <a:hlinkClick r:id="rId5"/>
              </a:rPr>
              <a:t>https://assets.section508.gov/files/reports/cr-2024/Reporting%20Entity%20Response%20Data%20for%20FY24%20Governmentwide%20Section%20508%20Assessment.csv</a:t>
            </a:r>
            <a:endParaRPr sz="1400"/>
          </a:p>
          <a:p>
            <a:pPr marL="457200" lvl="0" indent="-355600" algn="l" rtl="0">
              <a:lnSpc>
                <a:spcPct val="125000"/>
              </a:lnSpc>
              <a:spcBef>
                <a:spcPts val="0"/>
              </a:spcBef>
              <a:spcAft>
                <a:spcPts val="0"/>
              </a:spcAft>
              <a:buSzPts val="2000"/>
              <a:buChar char="●"/>
            </a:pPr>
            <a:r>
              <a:rPr lang="en"/>
              <a:t>FY24 Data Dictionary: </a:t>
            </a:r>
            <a:r>
              <a:rPr lang="en" sz="1400" u="sng">
                <a:solidFill>
                  <a:schemeClr val="hlink"/>
                </a:solidFill>
                <a:hlinkClick r:id="rId6"/>
              </a:rPr>
              <a:t>https://assets.section508.gov/files/reports/cr-2024/Data%20Dictionary%20for%20FY24%20Governmentwide%20Section%20508%20Assessment%20Final.xlsx</a:t>
            </a:r>
            <a:endParaRPr sz="2000"/>
          </a:p>
          <a:p>
            <a:pPr marL="457200" lvl="0" indent="-355600" algn="l" rtl="0">
              <a:lnSpc>
                <a:spcPct val="125000"/>
              </a:lnSpc>
              <a:spcBef>
                <a:spcPts val="0"/>
              </a:spcBef>
              <a:spcAft>
                <a:spcPts val="0"/>
              </a:spcAft>
              <a:buSzPts val="2000"/>
              <a:buChar char="●"/>
            </a:pPr>
            <a:r>
              <a:rPr lang="en"/>
              <a:t>By Entity Pages: </a:t>
            </a:r>
            <a:r>
              <a:rPr lang="en" sz="1400" u="sng">
                <a:solidFill>
                  <a:schemeClr val="accent1"/>
                </a:solidFill>
                <a:hlinkClick r:id="rId7">
                  <a:extLst>
                    <a:ext uri="{A12FA001-AC4F-418D-AE19-62706E023703}">
                      <ahyp:hlinkClr xmlns:ahyp="http://schemas.microsoft.com/office/drawing/2018/hyperlinkcolor" val="tx"/>
                    </a:ext>
                  </a:extLst>
                </a:hlinkClick>
              </a:rPr>
              <a:t>www.section508.gov/manage/section-508-assessment/2024/appendix-c-overview/</a:t>
            </a:r>
            <a:endParaRPr sz="2100"/>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endParaRPr sz="2000"/>
          </a:p>
          <a:p>
            <a:pPr marL="457200" lvl="0" indent="0" algn="l" rtl="0">
              <a:spcBef>
                <a:spcPts val="0"/>
              </a:spcBef>
              <a:spcAft>
                <a:spcPts val="1200"/>
              </a:spcAft>
              <a:buNone/>
            </a:pPr>
            <a:endParaRPr/>
          </a:p>
        </p:txBody>
      </p:sp>
      <p:sp>
        <p:nvSpPr>
          <p:cNvPr id="583" name="Google Shape;583;p67"/>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587"/>
        <p:cNvGrpSpPr/>
        <p:nvPr/>
      </p:nvGrpSpPr>
      <p:grpSpPr>
        <a:xfrm>
          <a:off x="0" y="0"/>
          <a:ext cx="0" cy="0"/>
          <a:chOff x="0" y="0"/>
          <a:chExt cx="0" cy="0"/>
        </a:xfrm>
      </p:grpSpPr>
      <p:sp>
        <p:nvSpPr>
          <p:cNvPr id="606" name="Google Shape;606;p68"/>
          <p:cNvSpPr txBox="1">
            <a:spLocks noGrp="1"/>
          </p:cNvSpPr>
          <p:nvPr>
            <p:ph type="title"/>
          </p:nvPr>
        </p:nvSpPr>
        <p:spPr>
          <a:xfrm>
            <a:off x="311700" y="605376"/>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Analysis Methods</a:t>
            </a:r>
            <a:endParaRPr/>
          </a:p>
        </p:txBody>
      </p:sp>
      <p:sp>
        <p:nvSpPr>
          <p:cNvPr id="589" name="Google Shape;589;p68"/>
          <p:cNvSpPr txBox="1">
            <a:spLocks noGrp="1"/>
          </p:cNvSpPr>
          <p:nvPr>
            <p:ph type="body" idx="1"/>
          </p:nvPr>
        </p:nvSpPr>
        <p:spPr>
          <a:xfrm>
            <a:off x="408525" y="1183725"/>
            <a:ext cx="8735700" cy="526419"/>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700">
                <a:solidFill>
                  <a:srgbClr val="003C71"/>
                </a:solidFill>
              </a:rPr>
              <a:t>The Assessment team analyzed the self-reported data using several methodologies:</a:t>
            </a:r>
            <a:endParaRPr sz="1700"/>
          </a:p>
        </p:txBody>
      </p:sp>
      <p:cxnSp>
        <p:nvCxnSpPr>
          <p:cNvPr id="588" name="Google Shape;588;p68">
            <a:extLst>
              <a:ext uri="{C183D7F6-B498-43B3-948B-1728B52AA6E4}">
                <adec:decorative xmlns:adec="http://schemas.microsoft.com/office/drawing/2017/decorative" val="1"/>
              </a:ext>
            </a:extLst>
          </p:cNvPr>
          <p:cNvCxnSpPr/>
          <p:nvPr/>
        </p:nvCxnSpPr>
        <p:spPr>
          <a:xfrm>
            <a:off x="408525" y="2110775"/>
            <a:ext cx="0" cy="2009700"/>
          </a:xfrm>
          <a:prstGeom prst="straightConnector1">
            <a:avLst/>
          </a:prstGeom>
          <a:noFill/>
          <a:ln w="38100" cap="flat" cmpd="sng">
            <a:solidFill>
              <a:srgbClr val="01284B"/>
            </a:solidFill>
            <a:prstDash val="solid"/>
            <a:round/>
            <a:headEnd type="oval" w="med" len="med"/>
            <a:tailEnd type="oval" w="med" len="med"/>
          </a:ln>
        </p:spPr>
      </p:cxnSp>
      <p:sp>
        <p:nvSpPr>
          <p:cNvPr id="600" name="Google Shape;600;p68">
            <a:extLst>
              <a:ext uri="{C183D7F6-B498-43B3-948B-1728B52AA6E4}">
                <adec:decorative xmlns:adec="http://schemas.microsoft.com/office/drawing/2017/decorative" val="1"/>
              </a:ext>
            </a:extLst>
          </p:cNvPr>
          <p:cNvSpPr/>
          <p:nvPr/>
        </p:nvSpPr>
        <p:spPr>
          <a:xfrm>
            <a:off x="103725" y="2609250"/>
            <a:ext cx="613800" cy="607800"/>
          </a:xfrm>
          <a:prstGeom prst="ellipse">
            <a:avLst/>
          </a:prstGeom>
          <a:solidFill>
            <a:srgbClr val="01284B"/>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601" name="Google Shape;601;p68"/>
          <p:cNvSpPr txBox="1"/>
          <p:nvPr/>
        </p:nvSpPr>
        <p:spPr>
          <a:xfrm>
            <a:off x="170595" y="2688369"/>
            <a:ext cx="480000" cy="44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Public Sans"/>
                <a:ea typeface="Public Sans"/>
                <a:cs typeface="Public Sans"/>
                <a:sym typeface="Public Sans"/>
              </a:rPr>
              <a:t>1</a:t>
            </a:r>
            <a:endParaRPr sz="1800">
              <a:solidFill>
                <a:schemeClr val="lt2"/>
              </a:solidFill>
              <a:latin typeface="Public Sans"/>
              <a:ea typeface="Public Sans"/>
              <a:cs typeface="Public Sans"/>
              <a:sym typeface="Public Sans"/>
            </a:endParaRPr>
          </a:p>
        </p:txBody>
      </p:sp>
      <p:sp>
        <p:nvSpPr>
          <p:cNvPr id="593" name="Google Shape;593;p68"/>
          <p:cNvSpPr txBox="1"/>
          <p:nvPr/>
        </p:nvSpPr>
        <p:spPr>
          <a:xfrm>
            <a:off x="422000" y="1703700"/>
            <a:ext cx="2357400" cy="33294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1200"/>
              </a:spcBef>
              <a:spcAft>
                <a:spcPts val="0"/>
              </a:spcAft>
              <a:buNone/>
            </a:pPr>
            <a:r>
              <a:rPr lang="en" sz="1800" b="1">
                <a:solidFill>
                  <a:schemeClr val="dk2"/>
                </a:solidFill>
                <a:latin typeface="Public Sans"/>
                <a:ea typeface="Public Sans"/>
                <a:cs typeface="Public Sans"/>
                <a:sym typeface="Public Sans"/>
              </a:rPr>
              <a:t>Indexing Analysis:</a:t>
            </a:r>
            <a:r>
              <a:rPr lang="en" sz="1800">
                <a:solidFill>
                  <a:schemeClr val="dk2"/>
                </a:solidFill>
                <a:latin typeface="Public Sans"/>
                <a:ea typeface="Public Sans"/>
                <a:cs typeface="Public Sans"/>
                <a:sym typeface="Public Sans"/>
              </a:rPr>
              <a:t> Assessed all entities on a ranged scale to compare against an ideal state of accessibility conformance</a:t>
            </a:r>
            <a:endParaRPr sz="1800">
              <a:solidFill>
                <a:schemeClr val="dk2"/>
              </a:solidFill>
              <a:latin typeface="Public Sans"/>
              <a:ea typeface="Public Sans"/>
              <a:cs typeface="Public Sans"/>
              <a:sym typeface="Public Sans"/>
            </a:endParaRPr>
          </a:p>
        </p:txBody>
      </p:sp>
      <p:cxnSp>
        <p:nvCxnSpPr>
          <p:cNvPr id="591" name="Google Shape;591;p68">
            <a:extLst>
              <a:ext uri="{C183D7F6-B498-43B3-948B-1728B52AA6E4}">
                <adec:decorative xmlns:adec="http://schemas.microsoft.com/office/drawing/2017/decorative" val="1"/>
              </a:ext>
            </a:extLst>
          </p:cNvPr>
          <p:cNvCxnSpPr/>
          <p:nvPr/>
        </p:nvCxnSpPr>
        <p:spPr>
          <a:xfrm>
            <a:off x="3161250" y="2110775"/>
            <a:ext cx="0" cy="2009700"/>
          </a:xfrm>
          <a:prstGeom prst="straightConnector1">
            <a:avLst/>
          </a:prstGeom>
          <a:noFill/>
          <a:ln w="38100" cap="flat" cmpd="sng">
            <a:solidFill>
              <a:srgbClr val="01284B"/>
            </a:solidFill>
            <a:prstDash val="solid"/>
            <a:round/>
            <a:headEnd type="oval" w="med" len="med"/>
            <a:tailEnd type="oval" w="med" len="med"/>
          </a:ln>
        </p:spPr>
      </p:cxnSp>
      <p:sp>
        <p:nvSpPr>
          <p:cNvPr id="597" name="Google Shape;597;p68">
            <a:extLst>
              <a:ext uri="{C183D7F6-B498-43B3-948B-1728B52AA6E4}">
                <adec:decorative xmlns:adec="http://schemas.microsoft.com/office/drawing/2017/decorative" val="1"/>
              </a:ext>
            </a:extLst>
          </p:cNvPr>
          <p:cNvSpPr/>
          <p:nvPr/>
        </p:nvSpPr>
        <p:spPr>
          <a:xfrm>
            <a:off x="2853475" y="2705325"/>
            <a:ext cx="613800" cy="607800"/>
          </a:xfrm>
          <a:prstGeom prst="ellipse">
            <a:avLst/>
          </a:prstGeom>
          <a:solidFill>
            <a:srgbClr val="01284B"/>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598" name="Google Shape;598;p68"/>
          <p:cNvSpPr txBox="1"/>
          <p:nvPr/>
        </p:nvSpPr>
        <p:spPr>
          <a:xfrm>
            <a:off x="2920345" y="2765394"/>
            <a:ext cx="480000" cy="44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Public Sans"/>
                <a:ea typeface="Public Sans"/>
                <a:cs typeface="Public Sans"/>
                <a:sym typeface="Public Sans"/>
              </a:rPr>
              <a:t>2</a:t>
            </a:r>
            <a:endParaRPr sz="1800">
              <a:solidFill>
                <a:schemeClr val="lt2"/>
              </a:solidFill>
              <a:latin typeface="Public Sans"/>
              <a:ea typeface="Public Sans"/>
              <a:cs typeface="Public Sans"/>
              <a:sym typeface="Public Sans"/>
            </a:endParaRPr>
          </a:p>
        </p:txBody>
      </p:sp>
      <p:sp>
        <p:nvSpPr>
          <p:cNvPr id="590" name="Google Shape;590;p68"/>
          <p:cNvSpPr txBox="1"/>
          <p:nvPr/>
        </p:nvSpPr>
        <p:spPr>
          <a:xfrm>
            <a:off x="3155125" y="1703700"/>
            <a:ext cx="2660400" cy="26922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0"/>
              </a:spcBef>
              <a:spcAft>
                <a:spcPts val="0"/>
              </a:spcAft>
              <a:buNone/>
            </a:pPr>
            <a:r>
              <a:rPr lang="en" sz="1800" b="1">
                <a:solidFill>
                  <a:schemeClr val="dk2"/>
                </a:solidFill>
                <a:latin typeface="Public Sans"/>
                <a:ea typeface="Public Sans"/>
                <a:cs typeface="Public Sans"/>
                <a:sym typeface="Public Sans"/>
              </a:rPr>
              <a:t>Overall Performance Group Statistics: </a:t>
            </a:r>
            <a:r>
              <a:rPr lang="en" sz="1800">
                <a:solidFill>
                  <a:schemeClr val="dk2"/>
                </a:solidFill>
                <a:latin typeface="Public Sans"/>
                <a:ea typeface="Public Sans"/>
                <a:cs typeface="Public Sans"/>
                <a:sym typeface="Public Sans"/>
              </a:rPr>
              <a:t>Analysis using Likert-like scales to bin entities to create like groups called categories</a:t>
            </a:r>
            <a:endParaRPr/>
          </a:p>
        </p:txBody>
      </p:sp>
      <p:cxnSp>
        <p:nvCxnSpPr>
          <p:cNvPr id="603" name="Google Shape;603;p68">
            <a:extLst>
              <a:ext uri="{C183D7F6-B498-43B3-948B-1728B52AA6E4}">
                <adec:decorative xmlns:adec="http://schemas.microsoft.com/office/drawing/2017/decorative" val="1"/>
              </a:ext>
            </a:extLst>
          </p:cNvPr>
          <p:cNvCxnSpPr/>
          <p:nvPr/>
        </p:nvCxnSpPr>
        <p:spPr>
          <a:xfrm flipH="1">
            <a:off x="6018750" y="1515425"/>
            <a:ext cx="28200" cy="3052800"/>
          </a:xfrm>
          <a:prstGeom prst="straightConnector1">
            <a:avLst/>
          </a:prstGeom>
          <a:noFill/>
          <a:ln w="38100" cap="flat" cmpd="sng">
            <a:solidFill>
              <a:srgbClr val="01284B"/>
            </a:solidFill>
            <a:prstDash val="solid"/>
            <a:round/>
            <a:headEnd type="oval" w="med" len="med"/>
            <a:tailEnd type="oval" w="med" len="med"/>
          </a:ln>
        </p:spPr>
      </p:cxnSp>
      <p:sp>
        <p:nvSpPr>
          <p:cNvPr id="602" name="Google Shape;602;p68">
            <a:extLst>
              <a:ext uri="{C183D7F6-B498-43B3-948B-1728B52AA6E4}">
                <adec:decorative xmlns:adec="http://schemas.microsoft.com/office/drawing/2017/decorative" val="1"/>
              </a:ext>
            </a:extLst>
          </p:cNvPr>
          <p:cNvSpPr/>
          <p:nvPr/>
        </p:nvSpPr>
        <p:spPr>
          <a:xfrm>
            <a:off x="5730475" y="1790925"/>
            <a:ext cx="613800" cy="607800"/>
          </a:xfrm>
          <a:prstGeom prst="ellipse">
            <a:avLst/>
          </a:prstGeom>
          <a:solidFill>
            <a:srgbClr val="01284B"/>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604" name="Google Shape;604;p68"/>
          <p:cNvSpPr txBox="1"/>
          <p:nvPr/>
        </p:nvSpPr>
        <p:spPr>
          <a:xfrm>
            <a:off x="5797345" y="1870044"/>
            <a:ext cx="480000" cy="44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Public Sans"/>
                <a:ea typeface="Public Sans"/>
                <a:cs typeface="Public Sans"/>
                <a:sym typeface="Public Sans"/>
              </a:rPr>
              <a:t>3</a:t>
            </a:r>
            <a:endParaRPr sz="1800">
              <a:solidFill>
                <a:schemeClr val="lt2"/>
              </a:solidFill>
              <a:latin typeface="Public Sans"/>
              <a:ea typeface="Public Sans"/>
              <a:cs typeface="Public Sans"/>
              <a:sym typeface="Public Sans"/>
            </a:endParaRPr>
          </a:p>
        </p:txBody>
      </p:sp>
      <p:sp>
        <p:nvSpPr>
          <p:cNvPr id="594" name="Google Shape;594;p68"/>
          <p:cNvSpPr txBox="1"/>
          <p:nvPr/>
        </p:nvSpPr>
        <p:spPr>
          <a:xfrm>
            <a:off x="6353550" y="1703700"/>
            <a:ext cx="2770800" cy="1736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b="1">
                <a:solidFill>
                  <a:schemeClr val="dk2"/>
                </a:solidFill>
                <a:latin typeface="Public Sans"/>
                <a:ea typeface="Public Sans"/>
                <a:cs typeface="Public Sans"/>
                <a:sym typeface="Public Sans"/>
              </a:rPr>
              <a:t>Descriptive Statistics by Question: </a:t>
            </a:r>
            <a:r>
              <a:rPr lang="en" sz="1800">
                <a:solidFill>
                  <a:schemeClr val="dk2"/>
                </a:solidFill>
                <a:latin typeface="Public Sans"/>
                <a:ea typeface="Public Sans"/>
                <a:cs typeface="Public Sans"/>
                <a:sym typeface="Public Sans"/>
              </a:rPr>
              <a:t>Analysis of governmentwide outcomes by Assessment criteria</a:t>
            </a:r>
            <a:endParaRPr/>
          </a:p>
        </p:txBody>
      </p:sp>
      <p:sp>
        <p:nvSpPr>
          <p:cNvPr id="599" name="Google Shape;599;p68">
            <a:extLst>
              <a:ext uri="{C183D7F6-B498-43B3-948B-1728B52AA6E4}">
                <adec:decorative xmlns:adec="http://schemas.microsoft.com/office/drawing/2017/decorative" val="1"/>
              </a:ext>
            </a:extLst>
          </p:cNvPr>
          <p:cNvSpPr/>
          <p:nvPr/>
        </p:nvSpPr>
        <p:spPr>
          <a:xfrm>
            <a:off x="5730475" y="3639249"/>
            <a:ext cx="613800" cy="607800"/>
          </a:xfrm>
          <a:prstGeom prst="ellipse">
            <a:avLst/>
          </a:prstGeom>
          <a:solidFill>
            <a:srgbClr val="01284B"/>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605" name="Google Shape;605;p68"/>
          <p:cNvSpPr txBox="1"/>
          <p:nvPr/>
        </p:nvSpPr>
        <p:spPr>
          <a:xfrm>
            <a:off x="5797345" y="3726319"/>
            <a:ext cx="480000" cy="44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Public Sans"/>
                <a:ea typeface="Public Sans"/>
                <a:cs typeface="Public Sans"/>
                <a:sym typeface="Public Sans"/>
              </a:rPr>
              <a:t>4</a:t>
            </a:r>
            <a:endParaRPr sz="1800">
              <a:solidFill>
                <a:schemeClr val="lt2"/>
              </a:solidFill>
              <a:latin typeface="Public Sans"/>
              <a:ea typeface="Public Sans"/>
              <a:cs typeface="Public Sans"/>
              <a:sym typeface="Public Sans"/>
            </a:endParaRPr>
          </a:p>
        </p:txBody>
      </p:sp>
      <p:sp>
        <p:nvSpPr>
          <p:cNvPr id="595" name="Google Shape;595;p68"/>
          <p:cNvSpPr txBox="1"/>
          <p:nvPr/>
        </p:nvSpPr>
        <p:spPr>
          <a:xfrm>
            <a:off x="6353550" y="3609650"/>
            <a:ext cx="2770800" cy="1098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800" b="1">
                <a:solidFill>
                  <a:schemeClr val="dk2"/>
                </a:solidFill>
                <a:latin typeface="Public Sans"/>
                <a:ea typeface="Public Sans"/>
                <a:cs typeface="Public Sans"/>
                <a:sym typeface="Public Sans"/>
              </a:rPr>
              <a:t>Pre and Post Analysis</a:t>
            </a:r>
            <a:r>
              <a:rPr lang="en" sz="1800">
                <a:solidFill>
                  <a:schemeClr val="dk2"/>
                </a:solidFill>
                <a:latin typeface="Public Sans"/>
                <a:ea typeface="Public Sans"/>
                <a:cs typeface="Public Sans"/>
                <a:sym typeface="Public Sans"/>
              </a:rPr>
              <a:t>: Statistically significant changes YOY</a:t>
            </a:r>
            <a:endParaRPr sz="1800">
              <a:solidFill>
                <a:schemeClr val="dk2"/>
              </a:solidFill>
              <a:latin typeface="Public Sans"/>
              <a:ea typeface="Public Sans"/>
              <a:cs typeface="Public Sans"/>
              <a:sym typeface="Public Sans"/>
            </a:endParaRPr>
          </a:p>
        </p:txBody>
      </p:sp>
      <p:sp>
        <p:nvSpPr>
          <p:cNvPr id="592" name="Google Shape;592;p68"/>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610"/>
        <p:cNvGrpSpPr/>
        <p:nvPr/>
      </p:nvGrpSpPr>
      <p:grpSpPr>
        <a:xfrm>
          <a:off x="0" y="0"/>
          <a:ext cx="0" cy="0"/>
          <a:chOff x="0" y="0"/>
          <a:chExt cx="0" cy="0"/>
        </a:xfrm>
      </p:grpSpPr>
      <p:sp>
        <p:nvSpPr>
          <p:cNvPr id="611" name="Google Shape;611;p69"/>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Results: Maturity Dimensions</a:t>
            </a:r>
            <a:endParaRPr/>
          </a:p>
        </p:txBody>
      </p:sp>
      <p:sp>
        <p:nvSpPr>
          <p:cNvPr id="612" name="Google Shape;612;p69"/>
          <p:cNvSpPr txBox="1">
            <a:spLocks noGrp="1"/>
          </p:cNvSpPr>
          <p:nvPr>
            <p:ph type="body" idx="1"/>
          </p:nvPr>
        </p:nvSpPr>
        <p:spPr>
          <a:xfrm>
            <a:off x="62150" y="1170125"/>
            <a:ext cx="3420000" cy="3460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In FY23, the two lowest performing dimensions governmentwide were the </a:t>
            </a:r>
            <a:r>
              <a:rPr lang="en" sz="1400" b="1"/>
              <a:t>Human Capital, Culture, and Leadership </a:t>
            </a:r>
            <a:r>
              <a:rPr lang="en" sz="1400"/>
              <a:t>dimension and the </a:t>
            </a:r>
            <a:r>
              <a:rPr lang="en" sz="1400" b="1"/>
              <a:t>Training</a:t>
            </a:r>
            <a:r>
              <a:rPr lang="en" sz="1400"/>
              <a:t> dimension. For FY24, they are the same but switched places.</a:t>
            </a:r>
            <a:endParaRPr sz="1400"/>
          </a:p>
          <a:p>
            <a:pPr marL="457200" lvl="0" indent="-317500" algn="l" rtl="0">
              <a:spcBef>
                <a:spcPts val="0"/>
              </a:spcBef>
              <a:spcAft>
                <a:spcPts val="0"/>
              </a:spcAft>
              <a:buSzPts val="1400"/>
              <a:buChar char="●"/>
            </a:pPr>
            <a:r>
              <a:rPr lang="en" sz="1400"/>
              <a:t>The highest performing dimension was </a:t>
            </a:r>
            <a:r>
              <a:rPr lang="en" sz="1400" b="1"/>
              <a:t>Content Creation </a:t>
            </a:r>
            <a:r>
              <a:rPr lang="en" sz="1400"/>
              <a:t>followed by </a:t>
            </a:r>
            <a:r>
              <a:rPr lang="en" sz="1400" b="1"/>
              <a:t>Communications and the IT Accessibility Program.</a:t>
            </a:r>
            <a:endParaRPr sz="1400" b="1"/>
          </a:p>
          <a:p>
            <a:pPr marL="457200" lvl="0" indent="-317500" algn="l" rtl="0">
              <a:spcBef>
                <a:spcPts val="0"/>
              </a:spcBef>
              <a:spcAft>
                <a:spcPts val="0"/>
              </a:spcAft>
              <a:buSzPts val="1400"/>
              <a:buChar char="●"/>
            </a:pPr>
            <a:r>
              <a:rPr lang="en" sz="1400"/>
              <a:t>Seven maturity dimensions increased and two decreased YOY.</a:t>
            </a:r>
            <a:endParaRPr sz="1400"/>
          </a:p>
        </p:txBody>
      </p:sp>
      <p:graphicFrame>
        <p:nvGraphicFramePr>
          <p:cNvPr id="614" name="Google Shape;614;p69"/>
          <p:cNvGraphicFramePr/>
          <p:nvPr/>
        </p:nvGraphicFramePr>
        <p:xfrm>
          <a:off x="3581425" y="1170125"/>
          <a:ext cx="4996800" cy="3708400"/>
        </p:xfrm>
        <a:graphic>
          <a:graphicData uri="http://schemas.openxmlformats.org/drawingml/2006/table">
            <a:tbl>
              <a:tblPr>
                <a:noFill/>
                <a:tableStyleId>{80FD54DB-4950-4AE1-91BB-AEC7B1D3C35C}</a:tableStyleId>
              </a:tblPr>
              <a:tblGrid>
                <a:gridCol w="1665600">
                  <a:extLst>
                    <a:ext uri="{9D8B030D-6E8A-4147-A177-3AD203B41FA5}">
                      <a16:colId xmlns:a16="http://schemas.microsoft.com/office/drawing/2014/main" val="20000"/>
                    </a:ext>
                  </a:extLst>
                </a:gridCol>
                <a:gridCol w="1665600">
                  <a:extLst>
                    <a:ext uri="{9D8B030D-6E8A-4147-A177-3AD203B41FA5}">
                      <a16:colId xmlns:a16="http://schemas.microsoft.com/office/drawing/2014/main" val="20001"/>
                    </a:ext>
                  </a:extLst>
                </a:gridCol>
                <a:gridCol w="1665600">
                  <a:extLst>
                    <a:ext uri="{9D8B030D-6E8A-4147-A177-3AD203B41FA5}">
                      <a16:colId xmlns:a16="http://schemas.microsoft.com/office/drawing/2014/main" val="20002"/>
                    </a:ext>
                  </a:extLst>
                </a:gridCol>
              </a:tblGrid>
              <a:tr h="0">
                <a:tc>
                  <a:txBody>
                    <a:bodyPr/>
                    <a:lstStyle/>
                    <a:p>
                      <a:pPr marL="0" lvl="0" indent="0" algn="ctr" rtl="0">
                        <a:spcBef>
                          <a:spcPts val="0"/>
                        </a:spcBef>
                        <a:spcAft>
                          <a:spcPts val="0"/>
                        </a:spcAft>
                        <a:buNone/>
                      </a:pPr>
                      <a:r>
                        <a:rPr lang="en" sz="1000" b="1">
                          <a:solidFill>
                            <a:srgbClr val="FFFFFF"/>
                          </a:solidFill>
                        </a:rPr>
                        <a:t>Dimension</a:t>
                      </a:r>
                      <a:endParaRPr sz="1000" b="1">
                        <a:solidFill>
                          <a:srgbClr val="FFFFFF"/>
                        </a:solidFill>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073763"/>
                    </a:solidFill>
                  </a:tcPr>
                </a:tc>
                <a:tc>
                  <a:txBody>
                    <a:bodyPr/>
                    <a:lstStyle/>
                    <a:p>
                      <a:pPr marL="0" lvl="0" indent="0" algn="ctr" rtl="0">
                        <a:spcBef>
                          <a:spcPts val="0"/>
                        </a:spcBef>
                        <a:spcAft>
                          <a:spcPts val="0"/>
                        </a:spcAft>
                        <a:buNone/>
                      </a:pPr>
                      <a:r>
                        <a:rPr lang="en" sz="1000" b="1">
                          <a:solidFill>
                            <a:srgbClr val="FFFFFF"/>
                          </a:solidFill>
                        </a:rPr>
                        <a:t>Average FY24 Federal Outcome</a:t>
                      </a:r>
                      <a:endParaRPr sz="1000" b="1">
                        <a:solidFill>
                          <a:srgbClr val="FFFFFF"/>
                        </a:solidFill>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073763"/>
                    </a:solidFill>
                  </a:tcPr>
                </a:tc>
                <a:tc>
                  <a:txBody>
                    <a:bodyPr/>
                    <a:lstStyle/>
                    <a:p>
                      <a:pPr marL="0" lvl="0" indent="0" algn="ctr" rtl="0">
                        <a:spcBef>
                          <a:spcPts val="0"/>
                        </a:spcBef>
                        <a:spcAft>
                          <a:spcPts val="0"/>
                        </a:spcAft>
                        <a:buNone/>
                      </a:pPr>
                      <a:r>
                        <a:rPr lang="en" sz="1000" b="1">
                          <a:solidFill>
                            <a:srgbClr val="FFFFFF"/>
                          </a:solidFill>
                        </a:rPr>
                        <a:t>Average FY23 Federal Outcome</a:t>
                      </a:r>
                      <a:endParaRPr sz="1000" b="1">
                        <a:solidFill>
                          <a:srgbClr val="FFFFFF"/>
                        </a:solidFill>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073763"/>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 sz="1000" b="1"/>
                        <a:t>IT Accessibility Program Office</a:t>
                      </a:r>
                      <a:endParaRPr sz="1000" b="1"/>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2.55</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2.27</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r>
                        <a:rPr lang="en" sz="1000" b="1"/>
                        <a:t>Policies, Procedures, and Practices</a:t>
                      </a:r>
                      <a:endParaRPr sz="1000" b="1"/>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2.35</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2.54</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r>
                        <a:rPr lang="en" sz="1000" b="1"/>
                        <a:t>Communications</a:t>
                      </a:r>
                      <a:endParaRPr sz="1000" b="1"/>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2.63</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2.10</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l" rtl="0">
                        <a:spcBef>
                          <a:spcPts val="0"/>
                        </a:spcBef>
                        <a:spcAft>
                          <a:spcPts val="0"/>
                        </a:spcAft>
                        <a:buNone/>
                      </a:pPr>
                      <a:r>
                        <a:rPr lang="en" sz="1000" b="1"/>
                        <a:t>Content Creation</a:t>
                      </a:r>
                      <a:endParaRPr sz="1000" b="1"/>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2.69</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2.34</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r>
                        <a:rPr lang="en" sz="1000" b="1"/>
                        <a:t>Human Capital, Culture, and Leadership</a:t>
                      </a:r>
                      <a:endParaRPr sz="1000" b="1"/>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1.93</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1.63</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0">
                <a:tc>
                  <a:txBody>
                    <a:bodyPr/>
                    <a:lstStyle/>
                    <a:p>
                      <a:pPr marL="0" lvl="0" indent="0" algn="l" rtl="0">
                        <a:spcBef>
                          <a:spcPts val="0"/>
                        </a:spcBef>
                        <a:spcAft>
                          <a:spcPts val="0"/>
                        </a:spcAft>
                        <a:buNone/>
                      </a:pPr>
                      <a:r>
                        <a:rPr lang="en" sz="1000" b="1"/>
                        <a:t>Technology Lifecycle Activities</a:t>
                      </a:r>
                      <a:endParaRPr sz="1000" b="1"/>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2.38</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2.57</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0">
                <a:tc>
                  <a:txBody>
                    <a:bodyPr/>
                    <a:lstStyle/>
                    <a:p>
                      <a:pPr marL="0" lvl="0" indent="0" algn="l" rtl="0">
                        <a:spcBef>
                          <a:spcPts val="0"/>
                        </a:spcBef>
                        <a:spcAft>
                          <a:spcPts val="0"/>
                        </a:spcAft>
                        <a:buNone/>
                      </a:pPr>
                      <a:r>
                        <a:rPr lang="en" sz="1000" b="1"/>
                        <a:t>Testing and Validation</a:t>
                      </a:r>
                      <a:endParaRPr sz="1000" b="1"/>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2.38</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2.04</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r h="0">
                <a:tc>
                  <a:txBody>
                    <a:bodyPr/>
                    <a:lstStyle/>
                    <a:p>
                      <a:pPr marL="0" lvl="0" indent="0" algn="l" rtl="0">
                        <a:spcBef>
                          <a:spcPts val="0"/>
                        </a:spcBef>
                        <a:spcAft>
                          <a:spcPts val="0"/>
                        </a:spcAft>
                        <a:buNone/>
                      </a:pPr>
                      <a:r>
                        <a:rPr lang="en" sz="1000" b="1"/>
                        <a:t>Acquisition and Procurement</a:t>
                      </a:r>
                      <a:endParaRPr sz="1000" b="1"/>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2.53</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2.44</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8"/>
                  </a:ext>
                </a:extLst>
              </a:tr>
              <a:tr h="0">
                <a:tc>
                  <a:txBody>
                    <a:bodyPr/>
                    <a:lstStyle/>
                    <a:p>
                      <a:pPr marL="0" lvl="0" indent="0" algn="l" rtl="0">
                        <a:spcBef>
                          <a:spcPts val="0"/>
                        </a:spcBef>
                        <a:spcAft>
                          <a:spcPts val="0"/>
                        </a:spcAft>
                        <a:buNone/>
                      </a:pPr>
                      <a:r>
                        <a:rPr lang="en" sz="1000" b="1"/>
                        <a:t>Training</a:t>
                      </a:r>
                      <a:endParaRPr sz="1000" b="1"/>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2.06</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1.57</a:t>
                      </a:r>
                      <a:endParaRPr sz="1000"/>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9"/>
                  </a:ext>
                </a:extLst>
              </a:tr>
            </a:tbl>
          </a:graphicData>
        </a:graphic>
      </p:graphicFrame>
      <p:sp>
        <p:nvSpPr>
          <p:cNvPr id="613" name="Google Shape;613;p69"/>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618"/>
        <p:cNvGrpSpPr/>
        <p:nvPr/>
      </p:nvGrpSpPr>
      <p:grpSpPr>
        <a:xfrm>
          <a:off x="0" y="0"/>
          <a:ext cx="0" cy="0"/>
          <a:chOff x="0" y="0"/>
          <a:chExt cx="0" cy="0"/>
        </a:xfrm>
      </p:grpSpPr>
      <p:sp>
        <p:nvSpPr>
          <p:cNvPr id="619" name="Google Shape;619;p70"/>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Resourcing to Test ICT Is Still Lacking</a:t>
            </a:r>
            <a:endParaRPr/>
          </a:p>
        </p:txBody>
      </p:sp>
      <p:sp>
        <p:nvSpPr>
          <p:cNvPr id="621" name="Google Shape;621;p70"/>
          <p:cNvSpPr txBox="1">
            <a:spLocks noGrp="1"/>
          </p:cNvSpPr>
          <p:nvPr>
            <p:ph type="body" idx="1"/>
          </p:nvPr>
        </p:nvSpPr>
        <p:spPr>
          <a:xfrm>
            <a:off x="175950" y="1359625"/>
            <a:ext cx="3386400" cy="3594300"/>
          </a:xfrm>
          <a:prstGeom prst="rect">
            <a:avLst/>
          </a:prstGeom>
          <a:solidFill>
            <a:srgbClr val="CEFAF2"/>
          </a:solidFill>
        </p:spPr>
        <p:txBody>
          <a:bodyPr spcFirstLastPara="1" wrap="square" lIns="91425" tIns="91425" rIns="91425" bIns="91425" anchor="t" anchorCtr="0">
            <a:noAutofit/>
          </a:bodyPr>
          <a:lstStyle/>
          <a:p>
            <a:pPr marL="0" lvl="0" indent="0" algn="l" rtl="0">
              <a:spcBef>
                <a:spcPts val="0"/>
              </a:spcBef>
              <a:spcAft>
                <a:spcPts val="0"/>
              </a:spcAft>
              <a:buNone/>
            </a:pPr>
            <a:r>
              <a:rPr lang="en" sz="1700" b="1"/>
              <a:t>Top Viewed ICT Results: </a:t>
            </a:r>
            <a:endParaRPr sz="1700" b="1"/>
          </a:p>
          <a:p>
            <a:pPr marL="457200" lvl="0" indent="-336550" algn="l" rtl="0">
              <a:spcBef>
                <a:spcPts val="1200"/>
              </a:spcBef>
              <a:spcAft>
                <a:spcPts val="0"/>
              </a:spcAft>
              <a:buSzPts val="1700"/>
              <a:buChar char="●"/>
            </a:pPr>
            <a:r>
              <a:rPr lang="en" sz="1700"/>
              <a:t>Slightly more entities submitted results this year for top viewed internet web pages, documents, and videos.</a:t>
            </a:r>
            <a:endParaRPr sz="1700"/>
          </a:p>
          <a:p>
            <a:pPr marL="457200" lvl="0" indent="-336550" algn="l" rtl="0">
              <a:spcBef>
                <a:spcPts val="0"/>
              </a:spcBef>
              <a:spcAft>
                <a:spcPts val="0"/>
              </a:spcAft>
              <a:buSzPts val="1700"/>
              <a:buChar char="●"/>
            </a:pPr>
            <a:r>
              <a:rPr lang="en" sz="1700"/>
              <a:t>14% fewer entities provided results for top viewed intranet web pages. </a:t>
            </a:r>
            <a:endParaRPr sz="1700"/>
          </a:p>
          <a:p>
            <a:pPr marL="457200" lvl="0" indent="-336550" algn="l" rtl="0">
              <a:spcBef>
                <a:spcPts val="0"/>
              </a:spcBef>
              <a:spcAft>
                <a:spcPts val="0"/>
              </a:spcAft>
              <a:buSzPts val="1700"/>
              <a:buChar char="●"/>
            </a:pPr>
            <a:r>
              <a:rPr lang="en" sz="1700"/>
              <a:t>Lack of resourcing to test remains a persistent issue. </a:t>
            </a:r>
            <a:endParaRPr sz="1700"/>
          </a:p>
          <a:p>
            <a:pPr marL="0" lvl="0" indent="0" algn="l" rtl="0">
              <a:spcBef>
                <a:spcPts val="1200"/>
              </a:spcBef>
              <a:spcAft>
                <a:spcPts val="0"/>
              </a:spcAft>
              <a:buNone/>
            </a:pPr>
            <a:endParaRPr sz="1700"/>
          </a:p>
          <a:p>
            <a:pPr marL="0" lvl="0" indent="0" algn="l" rtl="0">
              <a:spcBef>
                <a:spcPts val="1200"/>
              </a:spcBef>
              <a:spcAft>
                <a:spcPts val="1200"/>
              </a:spcAft>
              <a:buNone/>
            </a:pPr>
            <a:endParaRPr/>
          </a:p>
        </p:txBody>
      </p:sp>
      <p:pic>
        <p:nvPicPr>
          <p:cNvPr id="622" name="Google Shape;622;p70" descr="Stacked bar charts comparing responses for top-viewed ICT YOY.  Top internet pages shows: 48% submitted results in FY23 increasing to 50% in FY24, 51% had no resources to test in FY23 declining to 47% in FY24, and 1% did not have internet pages in FY23 increasing to 3% in FY24. Top intranet pages shows: 37% submitted results in FY23 increasing to 32% in FY24, 55% had no resources to test in FY23 increasing to 58% in FY24 and 9% had no intranet pages in FY23 increasing to 10% in FY24. Top electronic documents show: 41% submitted results in FY23 increasing to 42% in FY24, 57% had no resources to test in FY23 decreasing to 53% in FY24 and 2% had no documents in FY23 increasing to 4% in FY24. Top videos show: 35% submitted results in FY23 increasing to 38% in FY24, 55% had no resources to test in FY23 decreasing to 47% in FY24 and 10% did not produce videos in FY23 increasing to 16% in FY24. "/>
          <p:cNvPicPr preferRelativeResize="0"/>
          <p:nvPr/>
        </p:nvPicPr>
        <p:blipFill>
          <a:blip r:embed="rId3">
            <a:alphaModFix/>
          </a:blip>
          <a:stretch>
            <a:fillRect/>
          </a:stretch>
        </p:blipFill>
        <p:spPr>
          <a:xfrm>
            <a:off x="3562400" y="1361000"/>
            <a:ext cx="5581599" cy="3066900"/>
          </a:xfrm>
          <a:prstGeom prst="rect">
            <a:avLst/>
          </a:prstGeom>
          <a:noFill/>
          <a:ln>
            <a:noFill/>
          </a:ln>
        </p:spPr>
      </p:pic>
      <p:sp>
        <p:nvSpPr>
          <p:cNvPr id="620" name="Google Shape;620;p70"/>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626"/>
        <p:cNvGrpSpPr/>
        <p:nvPr/>
      </p:nvGrpSpPr>
      <p:grpSpPr>
        <a:xfrm>
          <a:off x="0" y="0"/>
          <a:ext cx="0" cy="0"/>
          <a:chOff x="0" y="0"/>
          <a:chExt cx="0" cy="0"/>
        </a:xfrm>
      </p:grpSpPr>
      <p:sp>
        <p:nvSpPr>
          <p:cNvPr id="627" name="Google Shape;627;p71"/>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Conformance of Top Viewed ICT Remains Low</a:t>
            </a:r>
            <a:endParaRPr/>
          </a:p>
        </p:txBody>
      </p:sp>
      <p:pic>
        <p:nvPicPr>
          <p:cNvPr id="630" name="Google Shape;630;p71" descr="Comparison bar charts showing top viewed ICT that fully conforms: 22% of top viewed internet pages fully conformed in FY23 compared to 23% in FY24; 25% of top viewed intranet pages fully conformed in FY23 compared to 20% in FY24; 24% of top viewed documents fully conformed in FY23 compared to 25% in FY24; and 29% of top viewed videos fully conformed in FY23 compared to 34% in FY24. "/>
          <p:cNvPicPr preferRelativeResize="0"/>
          <p:nvPr/>
        </p:nvPicPr>
        <p:blipFill>
          <a:blip r:embed="rId3">
            <a:alphaModFix/>
          </a:blip>
          <a:stretch>
            <a:fillRect/>
          </a:stretch>
        </p:blipFill>
        <p:spPr>
          <a:xfrm>
            <a:off x="98025" y="1374488"/>
            <a:ext cx="5457100" cy="3174563"/>
          </a:xfrm>
          <a:prstGeom prst="rect">
            <a:avLst/>
          </a:prstGeom>
          <a:noFill/>
          <a:ln>
            <a:noFill/>
          </a:ln>
        </p:spPr>
      </p:pic>
      <p:sp>
        <p:nvSpPr>
          <p:cNvPr id="628" name="Google Shape;628;p71"/>
          <p:cNvSpPr txBox="1">
            <a:spLocks noGrp="1"/>
          </p:cNvSpPr>
          <p:nvPr>
            <p:ph type="body" idx="1"/>
          </p:nvPr>
        </p:nvSpPr>
        <p:spPr>
          <a:xfrm>
            <a:off x="5609500" y="1304875"/>
            <a:ext cx="3387600" cy="3174600"/>
          </a:xfrm>
          <a:prstGeom prst="rect">
            <a:avLst/>
          </a:prstGeom>
          <a:solidFill>
            <a:srgbClr val="CEFAF2"/>
          </a:solidFill>
        </p:spPr>
        <p:txBody>
          <a:bodyPr spcFirstLastPara="1" wrap="square" lIns="91425" tIns="91425" rIns="91425" bIns="91425" anchor="t" anchorCtr="0">
            <a:noAutofit/>
          </a:bodyPr>
          <a:lstStyle/>
          <a:p>
            <a:pPr marL="0" lvl="0" indent="0" algn="l" rtl="0">
              <a:spcBef>
                <a:spcPts val="0"/>
              </a:spcBef>
              <a:spcAft>
                <a:spcPts val="0"/>
              </a:spcAft>
              <a:buNone/>
            </a:pPr>
            <a:r>
              <a:rPr lang="en" sz="1600"/>
              <a:t>Despite slight improvement, </a:t>
            </a:r>
            <a:r>
              <a:rPr lang="en" sz="1600" b="1"/>
              <a:t>governmentwide Section 508 compliance for the top viewed ICT remains low</a:t>
            </a:r>
            <a:r>
              <a:rPr lang="en" sz="1600"/>
              <a:t>, with approximately less than one-third of all top viewed ICT reporting as fully conformant.</a:t>
            </a:r>
            <a:endParaRPr sz="1600"/>
          </a:p>
          <a:p>
            <a:pPr marL="0" lvl="0" indent="0" algn="l" rtl="0">
              <a:spcBef>
                <a:spcPts val="1200"/>
              </a:spcBef>
              <a:spcAft>
                <a:spcPts val="0"/>
              </a:spcAft>
              <a:buClr>
                <a:schemeClr val="dk1"/>
              </a:buClr>
              <a:buSzPts val="1100"/>
              <a:buFont typeface="Arial"/>
              <a:buNone/>
            </a:pPr>
            <a:r>
              <a:rPr lang="en" sz="1600"/>
              <a:t>Trends point to overall stagnation: 115 entities improved in conformance; 114 declined.</a:t>
            </a:r>
            <a:endParaRPr sz="1600"/>
          </a:p>
          <a:p>
            <a:pPr marL="0" lvl="0" indent="0" algn="l" rtl="0">
              <a:spcBef>
                <a:spcPts val="1200"/>
              </a:spcBef>
              <a:spcAft>
                <a:spcPts val="1200"/>
              </a:spcAft>
              <a:buNone/>
            </a:pPr>
            <a:endParaRPr sz="1700"/>
          </a:p>
        </p:txBody>
      </p:sp>
      <p:sp>
        <p:nvSpPr>
          <p:cNvPr id="629" name="Google Shape;629;p71"/>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634"/>
        <p:cNvGrpSpPr/>
        <p:nvPr/>
      </p:nvGrpSpPr>
      <p:grpSpPr>
        <a:xfrm>
          <a:off x="0" y="0"/>
          <a:ext cx="0" cy="0"/>
          <a:chOff x="0" y="0"/>
          <a:chExt cx="0" cy="0"/>
        </a:xfrm>
      </p:grpSpPr>
      <p:sp>
        <p:nvSpPr>
          <p:cNvPr id="635" name="Google Shape;635;p72"/>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Common ICT Is Not Fully Accessible</a:t>
            </a:r>
            <a:endParaRPr/>
          </a:p>
        </p:txBody>
      </p:sp>
      <p:sp>
        <p:nvSpPr>
          <p:cNvPr id="636" name="Google Shape;636;p72"/>
          <p:cNvSpPr txBox="1">
            <a:spLocks noGrp="1"/>
          </p:cNvSpPr>
          <p:nvPr>
            <p:ph type="body" idx="1"/>
          </p:nvPr>
        </p:nvSpPr>
        <p:spPr>
          <a:xfrm>
            <a:off x="123550" y="1367250"/>
            <a:ext cx="2916900" cy="3251400"/>
          </a:xfrm>
          <a:prstGeom prst="rect">
            <a:avLst/>
          </a:prstGeom>
          <a:solidFill>
            <a:srgbClr val="CEFAF2"/>
          </a:solidFill>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b="1"/>
              <a:t>Most accessible product</a:t>
            </a:r>
            <a:r>
              <a:rPr lang="en" sz="1600"/>
              <a:t> is the </a:t>
            </a:r>
            <a:r>
              <a:rPr lang="en" sz="1600" b="1"/>
              <a:t>entity Section 508 or ICT Policy</a:t>
            </a:r>
            <a:r>
              <a:rPr lang="en" sz="1600"/>
              <a:t>, followed by the chat or messaging system.</a:t>
            </a:r>
            <a:endParaRPr sz="1600"/>
          </a:p>
          <a:p>
            <a:pPr marL="457200" lvl="0" indent="-330200" algn="l" rtl="0">
              <a:spcBef>
                <a:spcPts val="0"/>
              </a:spcBef>
              <a:spcAft>
                <a:spcPts val="0"/>
              </a:spcAft>
              <a:buSzPts val="1600"/>
              <a:buChar char="●"/>
            </a:pPr>
            <a:r>
              <a:rPr lang="en" sz="1600" b="1"/>
              <a:t>Least accessible</a:t>
            </a:r>
            <a:r>
              <a:rPr lang="en" sz="1600"/>
              <a:t> is the </a:t>
            </a:r>
            <a:r>
              <a:rPr lang="en" sz="1600" b="1"/>
              <a:t>employee performance portal</a:t>
            </a:r>
            <a:r>
              <a:rPr lang="en" sz="1600"/>
              <a:t> or equivalent, followed by surveys produced by the entity.</a:t>
            </a:r>
            <a:endParaRPr sz="1600"/>
          </a:p>
        </p:txBody>
      </p:sp>
      <p:pic>
        <p:nvPicPr>
          <p:cNvPr id="638" name="Google Shape;638;p72" descr="Bar chart showing percentage of entities reporting full conformance by ICT products. Results show: 12.2% for reservation system, 15.1% for survey tools, 11.4% for surveys, 32.7% for messaging or chat system, 13.9% for LMS, 42.4% for Section 508 Policy, 22.9% for video player, 26.5% for public form, 19.6% for FY25 CJ, and 6.9% for performance portal. "/>
          <p:cNvPicPr preferRelativeResize="0"/>
          <p:nvPr/>
        </p:nvPicPr>
        <p:blipFill>
          <a:blip r:embed="rId3">
            <a:alphaModFix/>
          </a:blip>
          <a:stretch>
            <a:fillRect/>
          </a:stretch>
        </p:blipFill>
        <p:spPr>
          <a:xfrm>
            <a:off x="2988300" y="1113575"/>
            <a:ext cx="5943600" cy="3505200"/>
          </a:xfrm>
          <a:prstGeom prst="rect">
            <a:avLst/>
          </a:prstGeom>
          <a:noFill/>
          <a:ln>
            <a:noFill/>
          </a:ln>
        </p:spPr>
      </p:pic>
      <p:sp>
        <p:nvSpPr>
          <p:cNvPr id="637" name="Google Shape;637;p72"/>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642"/>
        <p:cNvGrpSpPr/>
        <p:nvPr/>
      </p:nvGrpSpPr>
      <p:grpSpPr>
        <a:xfrm>
          <a:off x="0" y="0"/>
          <a:ext cx="0" cy="0"/>
          <a:chOff x="0" y="0"/>
          <a:chExt cx="0" cy="0"/>
        </a:xfrm>
      </p:grpSpPr>
      <p:sp>
        <p:nvSpPr>
          <p:cNvPr id="643" name="Google Shape;643;p73"/>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Section 508 Resourcing</a:t>
            </a:r>
            <a:endParaRPr/>
          </a:p>
        </p:txBody>
      </p:sp>
      <p:sp>
        <p:nvSpPr>
          <p:cNvPr id="644" name="Google Shape;644;p73"/>
          <p:cNvSpPr txBox="1">
            <a:spLocks noGrp="1"/>
          </p:cNvSpPr>
          <p:nvPr>
            <p:ph type="body" idx="1"/>
          </p:nvPr>
        </p:nvSpPr>
        <p:spPr>
          <a:xfrm>
            <a:off x="131875" y="1237550"/>
            <a:ext cx="4476000" cy="3836100"/>
          </a:xfrm>
          <a:prstGeom prst="rect">
            <a:avLst/>
          </a:prstGeom>
          <a:solidFill>
            <a:srgbClr val="CEFAF2"/>
          </a:solidFill>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b="1"/>
              <a:t>Full time Section 508 PMs increased</a:t>
            </a:r>
            <a:r>
              <a:rPr lang="en" sz="1500"/>
              <a:t> to 33%, up from 28% last year.</a:t>
            </a:r>
            <a:endParaRPr sz="1500"/>
          </a:p>
          <a:p>
            <a:pPr marL="457200" lvl="0" indent="-323850" algn="l" rtl="0">
              <a:spcBef>
                <a:spcPts val="0"/>
              </a:spcBef>
              <a:spcAft>
                <a:spcPts val="0"/>
              </a:spcAft>
              <a:buSzPts val="1500"/>
              <a:buChar char="●"/>
            </a:pPr>
            <a:r>
              <a:rPr lang="en" sz="1500"/>
              <a:t>The </a:t>
            </a:r>
            <a:r>
              <a:rPr lang="en" sz="1500" b="1"/>
              <a:t>average weekly hours dedicated to Section 508 activities rose</a:t>
            </a:r>
            <a:r>
              <a:rPr lang="en" sz="1500"/>
              <a:t> to 17.9—reflecting a small YOY increase. </a:t>
            </a:r>
            <a:endParaRPr sz="1500"/>
          </a:p>
          <a:p>
            <a:pPr marL="457200" lvl="0" indent="-323850" algn="l" rtl="0">
              <a:spcBef>
                <a:spcPts val="0"/>
              </a:spcBef>
              <a:spcAft>
                <a:spcPts val="0"/>
              </a:spcAft>
              <a:buSzPts val="1500"/>
              <a:buChar char="●"/>
            </a:pPr>
            <a:r>
              <a:rPr lang="en" sz="1500" b="1"/>
              <a:t>Slightly more Section 508 FTEs were reported this year</a:t>
            </a:r>
            <a:r>
              <a:rPr lang="en" sz="1500"/>
              <a:t>:</a:t>
            </a:r>
            <a:endParaRPr sz="1500"/>
          </a:p>
          <a:p>
            <a:pPr marL="914400" lvl="1" indent="-323850" algn="l" rtl="0">
              <a:spcBef>
                <a:spcPts val="0"/>
              </a:spcBef>
              <a:spcAft>
                <a:spcPts val="0"/>
              </a:spcAft>
              <a:buSzPts val="1500"/>
              <a:buChar char="○"/>
            </a:pPr>
            <a:r>
              <a:rPr lang="en" sz="1500"/>
              <a:t>Average of 5.5 FTEs, up from 4.3 in FY23, comprising an average of 3.7 federal and 1.8 contractor Section 508 FTEs.</a:t>
            </a:r>
            <a:endParaRPr sz="1500"/>
          </a:p>
          <a:p>
            <a:pPr marL="457200" lvl="0" indent="-323850" algn="l" rtl="0">
              <a:spcBef>
                <a:spcPts val="0"/>
              </a:spcBef>
              <a:spcAft>
                <a:spcPts val="0"/>
              </a:spcAft>
              <a:buSzPts val="1500"/>
              <a:buChar char="●"/>
            </a:pPr>
            <a:r>
              <a:rPr lang="en" sz="1500"/>
              <a:t>Despite these gains, many programs continue to lack sufficient staffing to fully meet digital accessibility requirements.</a:t>
            </a:r>
            <a:endParaRPr sz="1500"/>
          </a:p>
        </p:txBody>
      </p:sp>
      <p:pic>
        <p:nvPicPr>
          <p:cNvPr id="646" name="Google Shape;646;p73" descr="Bar chart comparison of governmentwide Section 508 PM or equivalent utilization showing 33% of entities reported a Full-time Section 508 PM in FY24 up from 28% in FY23, 56% reported a part-time PM in FY24 up from 51% in FY23 and 11% reported no Section 508 PM compared to 21% in FY23. &#10;"/>
          <p:cNvPicPr preferRelativeResize="0"/>
          <p:nvPr/>
        </p:nvPicPr>
        <p:blipFill>
          <a:blip r:embed="rId3">
            <a:alphaModFix/>
          </a:blip>
          <a:stretch>
            <a:fillRect/>
          </a:stretch>
        </p:blipFill>
        <p:spPr>
          <a:xfrm>
            <a:off x="4648200" y="944875"/>
            <a:ext cx="4476100" cy="3608125"/>
          </a:xfrm>
          <a:prstGeom prst="rect">
            <a:avLst/>
          </a:prstGeom>
          <a:noFill/>
          <a:ln>
            <a:noFill/>
          </a:ln>
        </p:spPr>
      </p:pic>
      <p:sp>
        <p:nvSpPr>
          <p:cNvPr id="645" name="Google Shape;645;p73"/>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650"/>
        <p:cNvGrpSpPr/>
        <p:nvPr/>
      </p:nvGrpSpPr>
      <p:grpSpPr>
        <a:xfrm>
          <a:off x="0" y="0"/>
          <a:ext cx="0" cy="0"/>
          <a:chOff x="0" y="0"/>
          <a:chExt cx="0" cy="0"/>
        </a:xfrm>
      </p:grpSpPr>
      <p:sp>
        <p:nvSpPr>
          <p:cNvPr id="651" name="Google Shape;651;p74"/>
          <p:cNvSpPr txBox="1">
            <a:spLocks noGrp="1"/>
          </p:cNvSpPr>
          <p:nvPr>
            <p:ph type="title"/>
          </p:nvPr>
        </p:nvSpPr>
        <p:spPr>
          <a:xfrm>
            <a:off x="391200" y="5085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Average FTEs by Bracket</a:t>
            </a:r>
            <a:endParaRPr/>
          </a:p>
        </p:txBody>
      </p:sp>
      <p:pic>
        <p:nvPicPr>
          <p:cNvPr id="653" name="Google Shape;653;p74" descr="Line graph showing average reporting entity FTEs by maturity bracket. For Very Low, the average number of FTEs was 0.7, Low’s average was 1.7 FTEs, Moderate’s average was 9 FTEs, High’s average was 5.7 FTEs and Very High’s average was 12.3 FTEs. There is a positive correlation between the total number of FTEs and the maturity outcomes."/>
          <p:cNvPicPr preferRelativeResize="0"/>
          <p:nvPr/>
        </p:nvPicPr>
        <p:blipFill>
          <a:blip r:embed="rId3">
            <a:alphaModFix/>
          </a:blip>
          <a:stretch>
            <a:fillRect/>
          </a:stretch>
        </p:blipFill>
        <p:spPr>
          <a:xfrm>
            <a:off x="391200" y="1151625"/>
            <a:ext cx="3978374" cy="2729125"/>
          </a:xfrm>
          <a:prstGeom prst="rect">
            <a:avLst/>
          </a:prstGeom>
          <a:noFill/>
          <a:ln>
            <a:noFill/>
          </a:ln>
        </p:spPr>
      </p:pic>
      <p:pic>
        <p:nvPicPr>
          <p:cNvPr id="654" name="Google Shape;654;p74" descr="Line graph showing average reporting entity FTEs by conformance bracket. For Very Low, the average number of FTEs was 3.5, Low’s average was 6.4 FTEs, Moderate’s average was 5.8 FTEs, High’s average was 9.1 FTEs and Very High’s average was 3 FTEs. FTE by conformance shows a positive relationship between the number of resources and the conformance outcomes."/>
          <p:cNvPicPr preferRelativeResize="0"/>
          <p:nvPr/>
        </p:nvPicPr>
        <p:blipFill>
          <a:blip r:embed="rId4">
            <a:alphaModFix/>
          </a:blip>
          <a:stretch>
            <a:fillRect/>
          </a:stretch>
        </p:blipFill>
        <p:spPr>
          <a:xfrm>
            <a:off x="4681050" y="1151625"/>
            <a:ext cx="4267201" cy="2924561"/>
          </a:xfrm>
          <a:prstGeom prst="rect">
            <a:avLst/>
          </a:prstGeom>
          <a:noFill/>
          <a:ln>
            <a:noFill/>
          </a:ln>
        </p:spPr>
      </p:pic>
      <p:sp>
        <p:nvSpPr>
          <p:cNvPr id="655" name="Google Shape;655;p74"/>
          <p:cNvSpPr txBox="1"/>
          <p:nvPr/>
        </p:nvSpPr>
        <p:spPr>
          <a:xfrm>
            <a:off x="177225" y="4104200"/>
            <a:ext cx="8475300" cy="876000"/>
          </a:xfrm>
          <a:prstGeom prst="rect">
            <a:avLst/>
          </a:prstGeom>
          <a:solidFill>
            <a:srgbClr val="CEFAF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Public Sans"/>
                <a:ea typeface="Public Sans"/>
                <a:cs typeface="Public Sans"/>
                <a:sym typeface="Public Sans"/>
              </a:rPr>
              <a:t>There is a positive correlation between the total number of FTEs and maturity and conformance outcomes. Better resourced organizations tend to be more mature and more conformant.</a:t>
            </a:r>
            <a:endParaRPr sz="1600">
              <a:solidFill>
                <a:schemeClr val="dk2"/>
              </a:solidFill>
              <a:latin typeface="Public Sans"/>
              <a:ea typeface="Public Sans"/>
              <a:cs typeface="Public Sans"/>
              <a:sym typeface="Public Sans"/>
            </a:endParaRPr>
          </a:p>
        </p:txBody>
      </p:sp>
      <p:sp>
        <p:nvSpPr>
          <p:cNvPr id="652" name="Google Shape;652;p74"/>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659"/>
        <p:cNvGrpSpPr/>
        <p:nvPr/>
      </p:nvGrpSpPr>
      <p:grpSpPr>
        <a:xfrm>
          <a:off x="0" y="0"/>
          <a:ext cx="0" cy="0"/>
          <a:chOff x="0" y="0"/>
          <a:chExt cx="0" cy="0"/>
        </a:xfrm>
      </p:grpSpPr>
      <p:sp>
        <p:nvSpPr>
          <p:cNvPr id="661" name="Google Shape;661;p75"/>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Competencies and Leadership Key Findings</a:t>
            </a:r>
            <a:endParaRPr/>
          </a:p>
        </p:txBody>
      </p:sp>
      <p:sp>
        <p:nvSpPr>
          <p:cNvPr id="663" name="Google Shape;663;p75"/>
          <p:cNvSpPr txBox="1">
            <a:spLocks noGrp="1"/>
          </p:cNvSpPr>
          <p:nvPr>
            <p:ph type="body" idx="1"/>
          </p:nvPr>
        </p:nvSpPr>
        <p:spPr>
          <a:xfrm>
            <a:off x="83700" y="1304975"/>
            <a:ext cx="5036400" cy="3558900"/>
          </a:xfrm>
          <a:prstGeom prst="rect">
            <a:avLst/>
          </a:prstGeom>
          <a:solidFill>
            <a:srgbClr val="CEFAF2"/>
          </a:solidFill>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a:t>Data shows a </a:t>
            </a:r>
            <a:r>
              <a:rPr lang="en" sz="1500" b="1"/>
              <a:t>60% increase </a:t>
            </a:r>
            <a:r>
              <a:rPr lang="en" sz="1500"/>
              <a:t>YOY in the number of entities</a:t>
            </a:r>
            <a:r>
              <a:rPr lang="en" sz="1500" b="1"/>
              <a:t> who indicated they include Section 508 conformance in ICT-related leadership and management </a:t>
            </a:r>
            <a:r>
              <a:rPr lang="en" sz="1500" b="1" i="1"/>
              <a:t>performance plans</a:t>
            </a:r>
            <a:r>
              <a:rPr lang="en" sz="1500" i="1"/>
              <a:t>.</a:t>
            </a:r>
            <a:endParaRPr sz="1500" i="1"/>
          </a:p>
          <a:p>
            <a:pPr marL="457200" lvl="0" indent="-323850" algn="l" rtl="0">
              <a:spcBef>
                <a:spcPts val="0"/>
              </a:spcBef>
              <a:spcAft>
                <a:spcPts val="0"/>
              </a:spcAft>
              <a:buSzPts val="1500"/>
              <a:buChar char="●"/>
            </a:pPr>
            <a:r>
              <a:rPr lang="en" sz="1500"/>
              <a:t>13.5% of respondents in FY24 selected they </a:t>
            </a:r>
            <a:r>
              <a:rPr lang="en" sz="1500" b="1"/>
              <a:t>do not integrate ICT accessibility</a:t>
            </a:r>
            <a:r>
              <a:rPr lang="en" sz="1500"/>
              <a:t> into </a:t>
            </a:r>
            <a:r>
              <a:rPr lang="en" sz="1500" b="1"/>
              <a:t>professional development plans</a:t>
            </a:r>
            <a:r>
              <a:rPr lang="en" sz="1500"/>
              <a:t> compared to 63% in FY23.</a:t>
            </a:r>
            <a:endParaRPr sz="1500"/>
          </a:p>
          <a:p>
            <a:pPr marL="457200" lvl="0" indent="-323850" algn="l" rtl="0">
              <a:spcBef>
                <a:spcPts val="0"/>
              </a:spcBef>
              <a:spcAft>
                <a:spcPts val="0"/>
              </a:spcAft>
              <a:buSzPts val="1500"/>
              <a:buChar char="●"/>
            </a:pPr>
            <a:r>
              <a:rPr lang="en" sz="1500"/>
              <a:t>40% of entities responded that staff who are involved in technology development lifecycle activities </a:t>
            </a:r>
            <a:r>
              <a:rPr lang="en" sz="1500" b="1"/>
              <a:t>either sometimes or never</a:t>
            </a:r>
            <a:r>
              <a:rPr lang="en" sz="1500"/>
              <a:t> have sufficient knowledge and skill to ensure ICT is Section 508 conformant, compared to 50% in FY23.</a:t>
            </a:r>
            <a:endParaRPr sz="1500"/>
          </a:p>
        </p:txBody>
      </p:sp>
      <p:pic>
        <p:nvPicPr>
          <p:cNvPr id="660" name="Google Shape;660;p75" descr="Bar chart showing YOY response count for inclusion of Section 508 conformance in ICT-related leadership and management performance plans (Q44). In FY24, 47 entities did not include and have no plans to do so down from 60 in FY23, 31 entities in FY24 did not include but have plans to do so compared to 33 in FY23, 56 entities in FY24 include in some plans up from 42 in FY23, 18 entities in FY24 include for most plans up from 7 in FY23, 30 entities in FY24 include for almost all plans up from 16 in FY23 and 63 entities in FY24 selected unknown down from 83 in FY23."/>
          <p:cNvPicPr preferRelativeResize="0"/>
          <p:nvPr/>
        </p:nvPicPr>
        <p:blipFill>
          <a:blip r:embed="rId3">
            <a:alphaModFix/>
          </a:blip>
          <a:stretch>
            <a:fillRect/>
          </a:stretch>
        </p:blipFill>
        <p:spPr>
          <a:xfrm>
            <a:off x="5242507" y="1258950"/>
            <a:ext cx="3812644" cy="3449201"/>
          </a:xfrm>
          <a:prstGeom prst="rect">
            <a:avLst/>
          </a:prstGeom>
          <a:noFill/>
          <a:ln>
            <a:noFill/>
          </a:ln>
        </p:spPr>
      </p:pic>
      <p:sp>
        <p:nvSpPr>
          <p:cNvPr id="662" name="Google Shape;662;p75"/>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356"/>
        <p:cNvGrpSpPr/>
        <p:nvPr/>
      </p:nvGrpSpPr>
      <p:grpSpPr>
        <a:xfrm>
          <a:off x="0" y="0"/>
          <a:ext cx="0" cy="0"/>
          <a:chOff x="0" y="0"/>
          <a:chExt cx="0" cy="0"/>
        </a:xfrm>
      </p:grpSpPr>
      <p:sp>
        <p:nvSpPr>
          <p:cNvPr id="357" name="Google Shape;357;p40"/>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solidFill>
                  <a:srgbClr val="01284B"/>
                </a:solidFill>
              </a:rPr>
              <a:t>Section 508 of the Rehabilitation Act</a:t>
            </a:r>
            <a:endParaRPr>
              <a:solidFill>
                <a:srgbClr val="01284B"/>
              </a:solidFill>
            </a:endParaRPr>
          </a:p>
        </p:txBody>
      </p:sp>
      <p:sp>
        <p:nvSpPr>
          <p:cNvPr id="358" name="Google Shape;358;p40"/>
          <p:cNvSpPr txBox="1">
            <a:spLocks noGrp="1"/>
          </p:cNvSpPr>
          <p:nvPr>
            <p:ph type="body" idx="1"/>
          </p:nvPr>
        </p:nvSpPr>
        <p:spPr>
          <a:xfrm>
            <a:off x="341200" y="1152475"/>
            <a:ext cx="5338500" cy="3313800"/>
          </a:xfrm>
          <a:prstGeom prst="rect">
            <a:avLst/>
          </a:prstGeom>
          <a:noFill/>
          <a:ln>
            <a:noFill/>
          </a:ln>
        </p:spPr>
        <p:txBody>
          <a:bodyPr spcFirstLastPara="1" wrap="square" lIns="91425" tIns="91425" rIns="91425" bIns="91425" anchor="t" anchorCtr="0">
            <a:noAutofit/>
          </a:bodyPr>
          <a:lstStyle/>
          <a:p>
            <a:pPr marL="342900" marR="0" lvl="0" indent="-349250" algn="l" rtl="0">
              <a:lnSpc>
                <a:spcPct val="115000"/>
              </a:lnSpc>
              <a:spcBef>
                <a:spcPts val="0"/>
              </a:spcBef>
              <a:spcAft>
                <a:spcPts val="0"/>
              </a:spcAft>
              <a:buSzPts val="1900"/>
              <a:buFont typeface="Public Sans"/>
              <a:buChar char="●"/>
            </a:pPr>
            <a:r>
              <a:rPr lang="en" sz="1400" u="sng">
                <a:solidFill>
                  <a:schemeClr val="hlink"/>
                </a:solidFill>
                <a:latin typeface="Public Sans"/>
                <a:ea typeface="Public Sans"/>
                <a:cs typeface="Public Sans"/>
                <a:sym typeface="Public Sans"/>
                <a:hlinkClick r:id="rId3"/>
              </a:rPr>
              <a:t>Section 508 of the Rehabilitation Act </a:t>
            </a:r>
            <a:r>
              <a:rPr lang="en" sz="1400">
                <a:latin typeface="Public Sans"/>
                <a:ea typeface="Public Sans"/>
                <a:cs typeface="Public Sans"/>
                <a:sym typeface="Public Sans"/>
              </a:rPr>
              <a:t>(29 USC 794d), as amended in 1998, requires information and communication technology (ICT) that is </a:t>
            </a:r>
            <a:r>
              <a:rPr lang="en" sz="1400" b="1">
                <a:latin typeface="Public Sans"/>
                <a:ea typeface="Public Sans"/>
                <a:cs typeface="Public Sans"/>
                <a:sym typeface="Public Sans"/>
              </a:rPr>
              <a:t>procured</a:t>
            </a:r>
            <a:r>
              <a:rPr lang="en" sz="1400">
                <a:latin typeface="Public Sans"/>
                <a:ea typeface="Public Sans"/>
                <a:cs typeface="Public Sans"/>
                <a:sym typeface="Public Sans"/>
              </a:rPr>
              <a:t>, </a:t>
            </a:r>
            <a:r>
              <a:rPr lang="en" sz="1400" b="1">
                <a:latin typeface="Public Sans"/>
                <a:ea typeface="Public Sans"/>
                <a:cs typeface="Public Sans"/>
                <a:sym typeface="Public Sans"/>
              </a:rPr>
              <a:t>developed</a:t>
            </a:r>
            <a:r>
              <a:rPr lang="en" sz="1400">
                <a:latin typeface="Public Sans"/>
                <a:ea typeface="Public Sans"/>
                <a:cs typeface="Public Sans"/>
                <a:sym typeface="Public Sans"/>
              </a:rPr>
              <a:t>, </a:t>
            </a:r>
            <a:r>
              <a:rPr lang="en" sz="1400" b="1">
                <a:latin typeface="Public Sans"/>
                <a:ea typeface="Public Sans"/>
                <a:cs typeface="Public Sans"/>
                <a:sym typeface="Public Sans"/>
              </a:rPr>
              <a:t>maintained</a:t>
            </a:r>
            <a:r>
              <a:rPr lang="en" sz="1400">
                <a:latin typeface="Public Sans"/>
                <a:ea typeface="Public Sans"/>
                <a:cs typeface="Public Sans"/>
                <a:sym typeface="Public Sans"/>
              </a:rPr>
              <a:t>, </a:t>
            </a:r>
            <a:r>
              <a:rPr lang="en" sz="1400"/>
              <a:t>and </a:t>
            </a:r>
            <a:r>
              <a:rPr lang="en" sz="1400" b="1">
                <a:latin typeface="Public Sans"/>
                <a:ea typeface="Public Sans"/>
                <a:cs typeface="Public Sans"/>
                <a:sym typeface="Public Sans"/>
              </a:rPr>
              <a:t>used</a:t>
            </a:r>
            <a:r>
              <a:rPr lang="en" sz="1400">
                <a:latin typeface="Public Sans"/>
                <a:ea typeface="Public Sans"/>
                <a:cs typeface="Public Sans"/>
                <a:sym typeface="Public Sans"/>
              </a:rPr>
              <a:t> by federal agencies to be accessible and usable by:</a:t>
            </a:r>
            <a:endParaRPr sz="1900"/>
          </a:p>
          <a:p>
            <a:pPr marL="742950" marR="0" lvl="1" indent="-292100" algn="l" rtl="0">
              <a:lnSpc>
                <a:spcPct val="115000"/>
              </a:lnSpc>
              <a:spcBef>
                <a:spcPts val="800"/>
              </a:spcBef>
              <a:spcAft>
                <a:spcPts val="0"/>
              </a:spcAft>
              <a:buSzPts val="1500"/>
              <a:buFont typeface="Public Sans"/>
              <a:buChar char="○"/>
            </a:pPr>
            <a:r>
              <a:rPr lang="en">
                <a:latin typeface="Public Sans"/>
                <a:ea typeface="Public Sans"/>
                <a:cs typeface="Public Sans"/>
                <a:sym typeface="Public Sans"/>
              </a:rPr>
              <a:t>Individuals with disabilities</a:t>
            </a:r>
            <a:endParaRPr sz="1500"/>
          </a:p>
          <a:p>
            <a:pPr marL="742950" marR="0" lvl="1" indent="-292100" algn="l" rtl="0">
              <a:lnSpc>
                <a:spcPct val="115000"/>
              </a:lnSpc>
              <a:spcBef>
                <a:spcPts val="800"/>
              </a:spcBef>
              <a:spcAft>
                <a:spcPts val="0"/>
              </a:spcAft>
              <a:buSzPts val="1500"/>
              <a:buFont typeface="Public Sans"/>
              <a:buChar char="○"/>
            </a:pPr>
            <a:r>
              <a:rPr lang="en">
                <a:latin typeface="Public Sans"/>
                <a:ea typeface="Public Sans"/>
                <a:cs typeface="Public Sans"/>
                <a:sym typeface="Public Sans"/>
              </a:rPr>
              <a:t>Members of the public accessing government ICT</a:t>
            </a:r>
            <a:endParaRPr sz="1500"/>
          </a:p>
          <a:p>
            <a:pPr marL="742950" marR="0" lvl="1" indent="-292100" algn="l" rtl="0">
              <a:lnSpc>
                <a:spcPct val="115000"/>
              </a:lnSpc>
              <a:spcBef>
                <a:spcPts val="800"/>
              </a:spcBef>
              <a:spcAft>
                <a:spcPts val="0"/>
              </a:spcAft>
              <a:buSzPts val="1500"/>
              <a:buFont typeface="Public Sans"/>
              <a:buChar char="○"/>
            </a:pPr>
            <a:r>
              <a:rPr lang="en">
                <a:latin typeface="Public Sans"/>
                <a:ea typeface="Public Sans"/>
                <a:cs typeface="Public Sans"/>
                <a:sym typeface="Public Sans"/>
              </a:rPr>
              <a:t>Federal employees</a:t>
            </a:r>
            <a:endParaRPr sz="1500"/>
          </a:p>
          <a:p>
            <a:pPr marL="342900" marR="0" lvl="0" indent="-349250" algn="l" rtl="0">
              <a:lnSpc>
                <a:spcPct val="115000"/>
              </a:lnSpc>
              <a:spcBef>
                <a:spcPts val="800"/>
              </a:spcBef>
              <a:spcAft>
                <a:spcPts val="800"/>
              </a:spcAft>
              <a:buSzPts val="1900"/>
              <a:buFont typeface="Public Sans"/>
              <a:buChar char="●"/>
            </a:pPr>
            <a:r>
              <a:rPr lang="en" sz="1400">
                <a:latin typeface="Public Sans"/>
                <a:ea typeface="Public Sans"/>
                <a:cs typeface="Public Sans"/>
                <a:sym typeface="Public Sans"/>
              </a:rPr>
              <a:t>Section 508 tasks </a:t>
            </a:r>
            <a:r>
              <a:rPr lang="en" sz="1400"/>
              <a:t>General Services Administration (GSA) </a:t>
            </a:r>
            <a:r>
              <a:rPr lang="en" sz="1400">
                <a:latin typeface="Public Sans"/>
                <a:ea typeface="Public Sans"/>
                <a:cs typeface="Public Sans"/>
                <a:sym typeface="Public Sans"/>
              </a:rPr>
              <a:t>to provide technical assistance to help federal agencies comply with Section 508 requirements and ensure covered ICT is accessible to and usable by individuals with disabilities.</a:t>
            </a:r>
            <a:endParaRPr sz="1900"/>
          </a:p>
        </p:txBody>
      </p:sp>
      <p:pic>
        <p:nvPicPr>
          <p:cNvPr id="359" name="Google Shape;359;p40" descr="hands typing on a keyboard"/>
          <p:cNvPicPr preferRelativeResize="0"/>
          <p:nvPr/>
        </p:nvPicPr>
        <p:blipFill rotWithShape="1">
          <a:blip r:embed="rId4">
            <a:alphaModFix/>
          </a:blip>
          <a:srcRect b="616"/>
          <a:stretch/>
        </p:blipFill>
        <p:spPr>
          <a:xfrm>
            <a:off x="5994175" y="1956551"/>
            <a:ext cx="2874574" cy="2413975"/>
          </a:xfrm>
          <a:prstGeom prst="rect">
            <a:avLst/>
          </a:prstGeom>
          <a:noFill/>
          <a:ln>
            <a:noFill/>
          </a:ln>
        </p:spPr>
      </p:pic>
      <p:sp>
        <p:nvSpPr>
          <p:cNvPr id="360" name="Google Shape;360;p40"/>
          <p:cNvSpPr txBox="1">
            <a:spLocks noGrp="1"/>
          </p:cNvSpPr>
          <p:nvPr>
            <p:ph type="sldNum" idx="12"/>
          </p:nvPr>
        </p:nvSpPr>
        <p:spPr>
          <a:xfrm>
            <a:off x="8320058" y="461876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667"/>
        <p:cNvGrpSpPr/>
        <p:nvPr/>
      </p:nvGrpSpPr>
      <p:grpSpPr>
        <a:xfrm>
          <a:off x="0" y="0"/>
          <a:ext cx="0" cy="0"/>
          <a:chOff x="0" y="0"/>
          <a:chExt cx="0" cy="0"/>
        </a:xfrm>
      </p:grpSpPr>
      <p:sp>
        <p:nvSpPr>
          <p:cNvPr id="670" name="Google Shape;670;p76"/>
          <p:cNvSpPr txBox="1">
            <a:spLocks noGrp="1"/>
          </p:cNvSpPr>
          <p:nvPr>
            <p:ph type="title"/>
          </p:nvPr>
        </p:nvSpPr>
        <p:spPr>
          <a:xfrm>
            <a:off x="311700" y="597425"/>
            <a:ext cx="8520600" cy="572700"/>
          </a:xfrm>
          <a:prstGeom prst="rect">
            <a:avLst/>
          </a:prstGeom>
          <a:solidFill>
            <a:srgbClr val="01284B"/>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Resourcing and Leadership Recommendations</a:t>
            </a:r>
            <a:endParaRPr>
              <a:solidFill>
                <a:schemeClr val="lt1"/>
              </a:solidFill>
            </a:endParaRPr>
          </a:p>
        </p:txBody>
      </p:sp>
      <p:sp>
        <p:nvSpPr>
          <p:cNvPr id="669" name="Google Shape;669;p76">
            <a:extLst>
              <a:ext uri="{C183D7F6-B498-43B3-948B-1728B52AA6E4}">
                <adec:decorative xmlns:adec="http://schemas.microsoft.com/office/drawing/2017/decorative" val="1"/>
              </a:ext>
            </a:extLst>
          </p:cNvPr>
          <p:cNvSpPr/>
          <p:nvPr/>
        </p:nvSpPr>
        <p:spPr>
          <a:xfrm>
            <a:off x="365175" y="1258675"/>
            <a:ext cx="6472200" cy="1709400"/>
          </a:xfrm>
          <a:prstGeom prst="rect">
            <a:avLst/>
          </a:prstGeom>
          <a:solidFill>
            <a:srgbClr val="FAF8C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300">
              <a:latin typeface="Public Sans"/>
              <a:ea typeface="Public Sans"/>
              <a:cs typeface="Public Sans"/>
              <a:sym typeface="Public Sans"/>
            </a:endParaRPr>
          </a:p>
        </p:txBody>
      </p:sp>
      <p:sp>
        <p:nvSpPr>
          <p:cNvPr id="671" name="Google Shape;671;p76"/>
          <p:cNvSpPr txBox="1">
            <a:spLocks noGrp="1"/>
          </p:cNvSpPr>
          <p:nvPr>
            <p:ph type="body" idx="1"/>
          </p:nvPr>
        </p:nvSpPr>
        <p:spPr>
          <a:xfrm>
            <a:off x="406500" y="1363675"/>
            <a:ext cx="6430800" cy="1495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1000"/>
              </a:spcAft>
              <a:buSzPts val="1400"/>
              <a:buChar char="●"/>
            </a:pPr>
            <a:r>
              <a:rPr lang="en" sz="1300" b="1"/>
              <a:t>Ensure Sufficient Section 508 Program Resourcing</a:t>
            </a:r>
            <a:r>
              <a:rPr lang="en" sz="1300"/>
              <a:t>: Since additional funding to aid Section 508 implementation was selected as a key factor for helping implement digital accessibility,</a:t>
            </a:r>
            <a:r>
              <a:rPr lang="en" sz="1300" b="1"/>
              <a:t> agency Chief Information Officers (CIO)</a:t>
            </a:r>
            <a:r>
              <a:rPr lang="en" sz="1300"/>
              <a:t> or equivalent should consider appropriately resourcing their Section 508 programs to ensure Section 508 program resourcing is explicitly included in budget requests.</a:t>
            </a:r>
            <a:r>
              <a:rPr lang="en" sz="1400"/>
              <a:t> </a:t>
            </a:r>
            <a:endParaRPr sz="1400"/>
          </a:p>
        </p:txBody>
      </p:sp>
      <p:sp>
        <p:nvSpPr>
          <p:cNvPr id="668" name="Google Shape;668;p76"/>
          <p:cNvSpPr/>
          <p:nvPr/>
        </p:nvSpPr>
        <p:spPr>
          <a:xfrm>
            <a:off x="406500" y="3123400"/>
            <a:ext cx="6472200" cy="1786500"/>
          </a:xfrm>
          <a:prstGeom prst="rect">
            <a:avLst/>
          </a:prstGeom>
          <a:solidFill>
            <a:srgbClr val="FAF8C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457200" lvl="0" indent="-311150" algn="l" rtl="0">
              <a:lnSpc>
                <a:spcPct val="115000"/>
              </a:lnSpc>
              <a:spcBef>
                <a:spcPts val="0"/>
              </a:spcBef>
              <a:spcAft>
                <a:spcPts val="1000"/>
              </a:spcAft>
              <a:buClr>
                <a:schemeClr val="dk2"/>
              </a:buClr>
              <a:buSzPts val="1300"/>
              <a:buFont typeface="Public Sans"/>
              <a:buChar char="●"/>
            </a:pPr>
            <a:r>
              <a:rPr lang="en" sz="1300" b="1">
                <a:solidFill>
                  <a:schemeClr val="dk2"/>
                </a:solidFill>
                <a:latin typeface="Public Sans"/>
                <a:ea typeface="Public Sans"/>
                <a:cs typeface="Public Sans"/>
                <a:sym typeface="Public Sans"/>
              </a:rPr>
              <a:t>Invest in Human Capital, Culture, and Leadership Efforts</a:t>
            </a:r>
            <a:r>
              <a:rPr lang="en" sz="1300">
                <a:solidFill>
                  <a:schemeClr val="dk2"/>
                </a:solidFill>
                <a:latin typeface="Public Sans"/>
                <a:ea typeface="Public Sans"/>
                <a:cs typeface="Public Sans"/>
                <a:sym typeface="Public Sans"/>
              </a:rPr>
              <a:t>: For 141 entities, or approximately 58%, either the accessibility performance metrics are unknown or there are no such metrics in leadership performance plans and no current intent to include them. </a:t>
            </a:r>
            <a:r>
              <a:rPr lang="en" sz="1300" b="1">
                <a:solidFill>
                  <a:schemeClr val="dk2"/>
                </a:solidFill>
                <a:latin typeface="Public Sans"/>
                <a:ea typeface="Public Sans"/>
                <a:cs typeface="Public Sans"/>
                <a:sym typeface="Public Sans"/>
              </a:rPr>
              <a:t>Agencies </a:t>
            </a:r>
            <a:r>
              <a:rPr lang="en" sz="1300">
                <a:solidFill>
                  <a:schemeClr val="dk2"/>
                </a:solidFill>
                <a:latin typeface="Public Sans"/>
                <a:ea typeface="Public Sans"/>
                <a:cs typeface="Public Sans"/>
                <a:sym typeface="Public Sans"/>
              </a:rPr>
              <a:t>should develop accessibility-related metrics to include in annual leadership performance plans. Increasing accountability may increase prioritization of digital accessibility, likely improving conformance of ICT.</a:t>
            </a:r>
            <a:endParaRPr sz="1300">
              <a:solidFill>
                <a:schemeClr val="dk2"/>
              </a:solidFill>
              <a:latin typeface="Public Sans"/>
              <a:ea typeface="Public Sans"/>
              <a:cs typeface="Public Sans"/>
              <a:sym typeface="Public Sans"/>
            </a:endParaRPr>
          </a:p>
        </p:txBody>
      </p:sp>
      <p:pic>
        <p:nvPicPr>
          <p:cNvPr id="673" name="Google Shape;673;p76" descr="Woman looking over documents on the table in front of her computer."/>
          <p:cNvPicPr preferRelativeResize="0"/>
          <p:nvPr/>
        </p:nvPicPr>
        <p:blipFill>
          <a:blip r:embed="rId3">
            <a:alphaModFix/>
          </a:blip>
          <a:stretch>
            <a:fillRect/>
          </a:stretch>
        </p:blipFill>
        <p:spPr>
          <a:xfrm>
            <a:off x="7083125" y="1951375"/>
            <a:ext cx="1749175" cy="2623749"/>
          </a:xfrm>
          <a:prstGeom prst="rect">
            <a:avLst/>
          </a:prstGeom>
          <a:noFill/>
          <a:ln w="114300" cap="flat" cmpd="sng">
            <a:solidFill>
              <a:srgbClr val="FAF8CE"/>
            </a:solidFill>
            <a:prstDash val="solid"/>
            <a:round/>
            <a:headEnd type="none" w="sm" len="sm"/>
            <a:tailEnd type="none" w="sm" len="sm"/>
          </a:ln>
        </p:spPr>
      </p:pic>
      <p:sp>
        <p:nvSpPr>
          <p:cNvPr id="672" name="Google Shape;672;p76"/>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677"/>
        <p:cNvGrpSpPr/>
        <p:nvPr/>
      </p:nvGrpSpPr>
      <p:grpSpPr>
        <a:xfrm>
          <a:off x="0" y="0"/>
          <a:ext cx="0" cy="0"/>
          <a:chOff x="0" y="0"/>
          <a:chExt cx="0" cy="0"/>
        </a:xfrm>
      </p:grpSpPr>
      <p:sp>
        <p:nvSpPr>
          <p:cNvPr id="678" name="Google Shape;678;p77"/>
          <p:cNvSpPr txBox="1">
            <a:spLocks noGrp="1"/>
          </p:cNvSpPr>
          <p:nvPr>
            <p:ph type="title"/>
          </p:nvPr>
        </p:nvSpPr>
        <p:spPr>
          <a:xfrm>
            <a:off x="397200" y="402575"/>
            <a:ext cx="8033100" cy="88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SzPts val="1100"/>
              <a:buNone/>
            </a:pPr>
            <a:r>
              <a:rPr lang="en"/>
              <a:t>Observations</a:t>
            </a:r>
            <a:endParaRPr/>
          </a:p>
        </p:txBody>
      </p:sp>
      <p:sp>
        <p:nvSpPr>
          <p:cNvPr id="679" name="Google Shape;679;p77"/>
          <p:cNvSpPr txBox="1">
            <a:spLocks noGrp="1"/>
          </p:cNvSpPr>
          <p:nvPr>
            <p:ph type="body" idx="1"/>
          </p:nvPr>
        </p:nvSpPr>
        <p:spPr>
          <a:xfrm>
            <a:off x="353900" y="1282775"/>
            <a:ext cx="8288700" cy="3676200"/>
          </a:xfrm>
          <a:prstGeom prst="rect">
            <a:avLst/>
          </a:prstGeom>
          <a:noFill/>
          <a:ln>
            <a:noFill/>
          </a:ln>
        </p:spPr>
        <p:txBody>
          <a:bodyPr spcFirstLastPara="1" wrap="square" lIns="91425" tIns="91425" rIns="91425" bIns="91425" anchor="t" anchorCtr="0">
            <a:noAutofit/>
          </a:bodyPr>
          <a:lstStyle/>
          <a:p>
            <a:pPr marL="457200" lvl="0" indent="-323850" algn="l" rtl="0">
              <a:lnSpc>
                <a:spcPct val="100000"/>
              </a:lnSpc>
              <a:spcBef>
                <a:spcPts val="800"/>
              </a:spcBef>
              <a:spcAft>
                <a:spcPts val="0"/>
              </a:spcAft>
              <a:buSzPts val="1500"/>
              <a:buChar char="●"/>
            </a:pPr>
            <a:r>
              <a:rPr lang="en" sz="1500" b="1"/>
              <a:t>New and Missing Entities: </a:t>
            </a:r>
            <a:r>
              <a:rPr lang="en" sz="1500"/>
              <a:t>This year, 15 new entities submitted data, while 19 entities from last year did not due to closures, restructuring, or lack of submission.</a:t>
            </a:r>
            <a:endParaRPr sz="1500"/>
          </a:p>
          <a:p>
            <a:pPr marL="457200" lvl="0" indent="-323850" algn="l" rtl="0">
              <a:lnSpc>
                <a:spcPct val="100000"/>
              </a:lnSpc>
              <a:spcBef>
                <a:spcPts val="1000"/>
              </a:spcBef>
              <a:spcAft>
                <a:spcPts val="0"/>
              </a:spcAft>
              <a:buSzPts val="1500"/>
              <a:buChar char="●"/>
            </a:pPr>
            <a:r>
              <a:rPr lang="en" sz="1500" b="1"/>
              <a:t>Feedback and Improvements:</a:t>
            </a:r>
            <a:r>
              <a:rPr lang="en" sz="1500"/>
              <a:t> Entities provided feedback through various channels, leading to clearer Assessment questions and better response options for this year.</a:t>
            </a:r>
            <a:endParaRPr sz="1500"/>
          </a:p>
          <a:p>
            <a:pPr marL="457200" lvl="0" indent="-323850" algn="l" rtl="0">
              <a:lnSpc>
                <a:spcPct val="100000"/>
              </a:lnSpc>
              <a:spcBef>
                <a:spcPts val="1000"/>
              </a:spcBef>
              <a:spcAft>
                <a:spcPts val="0"/>
              </a:spcAft>
              <a:buSzPts val="1500"/>
              <a:buChar char="●"/>
            </a:pPr>
            <a:r>
              <a:rPr lang="en" sz="1500" b="1"/>
              <a:t>Data Access Challenges: </a:t>
            </a:r>
            <a:r>
              <a:rPr lang="en" sz="1500"/>
              <a:t>Some entities struggled to gather required data due to internal silos, prompting them to create internal guides and resources.</a:t>
            </a:r>
            <a:endParaRPr sz="1500"/>
          </a:p>
          <a:p>
            <a:pPr marL="457200" lvl="0" indent="-323850" algn="l" rtl="0">
              <a:lnSpc>
                <a:spcPct val="100000"/>
              </a:lnSpc>
              <a:spcBef>
                <a:spcPts val="1000"/>
              </a:spcBef>
              <a:spcAft>
                <a:spcPts val="0"/>
              </a:spcAft>
              <a:buSzPts val="1500"/>
              <a:buChar char="●"/>
            </a:pPr>
            <a:r>
              <a:rPr lang="en" sz="1500" b="1"/>
              <a:t>Increased Focus on Accessibility:</a:t>
            </a:r>
            <a:r>
              <a:rPr lang="en" sz="1500"/>
              <a:t> The Assessment process has helped agencies prioritize Section 508 programs, highlighting the need for better talent and knowledge in digital accessibility.</a:t>
            </a:r>
            <a:endParaRPr sz="1500"/>
          </a:p>
          <a:p>
            <a:pPr marL="457200" lvl="0" indent="-323850" algn="l" rtl="0">
              <a:lnSpc>
                <a:spcPct val="100000"/>
              </a:lnSpc>
              <a:spcBef>
                <a:spcPts val="1000"/>
              </a:spcBef>
              <a:spcAft>
                <a:spcPts val="0"/>
              </a:spcAft>
              <a:buSzPts val="1500"/>
              <a:buChar char="●"/>
            </a:pPr>
            <a:r>
              <a:rPr lang="en" sz="1500" b="1"/>
              <a:t>Data Validation Challenges: </a:t>
            </a:r>
            <a:r>
              <a:rPr lang="en" sz="1500"/>
              <a:t>Many entities had data validation errors, indicating misunderstandings or inconsistencies in their submissions, which GSA is working to address with improved tools and support. </a:t>
            </a:r>
            <a:endParaRPr sz="1500"/>
          </a:p>
          <a:p>
            <a:pPr marL="0" lvl="0" indent="0" algn="l" rtl="0">
              <a:lnSpc>
                <a:spcPct val="100000"/>
              </a:lnSpc>
              <a:spcBef>
                <a:spcPts val="1000"/>
              </a:spcBef>
              <a:spcAft>
                <a:spcPts val="1000"/>
              </a:spcAft>
              <a:buNone/>
            </a:pPr>
            <a:endParaRPr sz="15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683"/>
        <p:cNvGrpSpPr/>
        <p:nvPr/>
      </p:nvGrpSpPr>
      <p:grpSpPr>
        <a:xfrm>
          <a:off x="0" y="0"/>
          <a:ext cx="0" cy="0"/>
          <a:chOff x="0" y="0"/>
          <a:chExt cx="0" cy="0"/>
        </a:xfrm>
      </p:grpSpPr>
      <p:sp>
        <p:nvSpPr>
          <p:cNvPr id="684" name="Google Shape;684;p78"/>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 and Contact Information</a:t>
            </a:r>
            <a:endParaRPr/>
          </a:p>
        </p:txBody>
      </p:sp>
      <p:sp>
        <p:nvSpPr>
          <p:cNvPr id="685" name="Google Shape;685;p78"/>
          <p:cNvSpPr txBox="1">
            <a:spLocks noGrp="1"/>
          </p:cNvSpPr>
          <p:nvPr>
            <p:ph type="body" idx="1"/>
          </p:nvPr>
        </p:nvSpPr>
        <p:spPr>
          <a:xfrm>
            <a:off x="170250" y="1304975"/>
            <a:ext cx="8803500" cy="3313800"/>
          </a:xfrm>
          <a:prstGeom prst="rect">
            <a:avLst/>
          </a:prstGeom>
        </p:spPr>
        <p:txBody>
          <a:bodyPr spcFirstLastPara="1" wrap="square" lIns="91425" tIns="91425" rIns="91425" bIns="91425" anchor="t" anchorCtr="0">
            <a:noAutofit/>
          </a:bodyPr>
          <a:lstStyle/>
          <a:p>
            <a:pPr marL="457200" lvl="0" indent="-355600" algn="l" rtl="0">
              <a:lnSpc>
                <a:spcPct val="125000"/>
              </a:lnSpc>
              <a:spcBef>
                <a:spcPts val="0"/>
              </a:spcBef>
              <a:spcAft>
                <a:spcPts val="0"/>
              </a:spcAft>
              <a:buSzPts val="2000"/>
              <a:buChar char="●"/>
            </a:pPr>
            <a:r>
              <a:rPr lang="en" sz="2000"/>
              <a:t>Read the FY24 Assessment (HTML): </a:t>
            </a:r>
            <a:r>
              <a:rPr lang="en" sz="1300" u="sng">
                <a:solidFill>
                  <a:schemeClr val="hlink"/>
                </a:solidFill>
                <a:hlinkClick r:id="rId3"/>
              </a:rPr>
              <a:t>section508.gov/2024-congressional-report</a:t>
            </a:r>
            <a:endParaRPr sz="1300"/>
          </a:p>
          <a:p>
            <a:pPr marL="457200" lvl="0" indent="-355600" algn="l" rtl="0">
              <a:lnSpc>
                <a:spcPct val="125000"/>
              </a:lnSpc>
              <a:spcBef>
                <a:spcPts val="0"/>
              </a:spcBef>
              <a:spcAft>
                <a:spcPts val="0"/>
              </a:spcAft>
              <a:buSzPts val="2000"/>
              <a:buChar char="●"/>
            </a:pPr>
            <a:r>
              <a:rPr lang="en" sz="2000"/>
              <a:t>FY24 Entity Responses: </a:t>
            </a:r>
            <a:r>
              <a:rPr lang="en" sz="1300" u="sng">
                <a:solidFill>
                  <a:schemeClr val="hlink"/>
                </a:solidFill>
                <a:hlinkClick r:id="rId4"/>
              </a:rPr>
              <a:t>assets.section508.gov/files/reports/cr-2024/Reporting%20Entity%20Response%20Data%20for%20FY24%20Governmentwide%20Section%20508%20Assessment.csv</a:t>
            </a:r>
            <a:endParaRPr sz="1300"/>
          </a:p>
          <a:p>
            <a:pPr marL="457200" lvl="0" indent="-355600" algn="l" rtl="0">
              <a:lnSpc>
                <a:spcPct val="125000"/>
              </a:lnSpc>
              <a:spcBef>
                <a:spcPts val="0"/>
              </a:spcBef>
              <a:spcAft>
                <a:spcPts val="0"/>
              </a:spcAft>
              <a:buSzPts val="2000"/>
              <a:buChar char="●"/>
            </a:pPr>
            <a:r>
              <a:rPr lang="en" sz="2000"/>
              <a:t>FY24 Data Dictionary: </a:t>
            </a:r>
            <a:r>
              <a:rPr lang="en" sz="1300" u="sng">
                <a:solidFill>
                  <a:schemeClr val="hlink"/>
                </a:solidFill>
                <a:hlinkClick r:id="rId5"/>
              </a:rPr>
              <a:t>assets.section508.gov/files/reports/cr-2024/Data%20Dictionary%20for%20FY24%20Governmentwide%20Section%20508%20Assessment%20Final.xlsx</a:t>
            </a:r>
            <a:endParaRPr sz="1300"/>
          </a:p>
          <a:p>
            <a:pPr marL="457200" lvl="0" indent="-355600" algn="l" rtl="0">
              <a:lnSpc>
                <a:spcPct val="125000"/>
              </a:lnSpc>
              <a:spcBef>
                <a:spcPts val="0"/>
              </a:spcBef>
              <a:spcAft>
                <a:spcPts val="0"/>
              </a:spcAft>
              <a:buSzPts val="2000"/>
              <a:buChar char="●"/>
            </a:pPr>
            <a:r>
              <a:rPr lang="en" sz="2000"/>
              <a:t>By Entity Pages: </a:t>
            </a:r>
            <a:r>
              <a:rPr lang="en" sz="1300" u="sng">
                <a:solidFill>
                  <a:schemeClr val="hlink"/>
                </a:solidFill>
                <a:hlinkClick r:id="rId6"/>
              </a:rPr>
              <a:t>section508.gov/manage/section-508-assessment/2024/appendix-c-overview/</a:t>
            </a:r>
            <a:endParaRPr sz="1300"/>
          </a:p>
          <a:p>
            <a:pPr marL="0" lvl="0" indent="0" algn="l" rtl="0">
              <a:lnSpc>
                <a:spcPct val="125000"/>
              </a:lnSpc>
              <a:spcBef>
                <a:spcPts val="0"/>
              </a:spcBef>
              <a:spcAft>
                <a:spcPts val="0"/>
              </a:spcAft>
              <a:buNone/>
            </a:pPr>
            <a:endParaRPr sz="1100"/>
          </a:p>
          <a:p>
            <a:pPr marL="0" lvl="0" indent="0" algn="l" rtl="0">
              <a:lnSpc>
                <a:spcPct val="125000"/>
              </a:lnSpc>
              <a:spcBef>
                <a:spcPts val="0"/>
              </a:spcBef>
              <a:spcAft>
                <a:spcPts val="0"/>
              </a:spcAft>
              <a:buNone/>
            </a:pPr>
            <a:r>
              <a:rPr lang="en" sz="2000"/>
              <a:t>Contact Us at section.508@gsa.gov</a:t>
            </a:r>
            <a:endParaRPr sz="2000"/>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endParaRPr sz="2000"/>
          </a:p>
          <a:p>
            <a:pPr marL="457200" lvl="0" indent="0" algn="l" rtl="0">
              <a:spcBef>
                <a:spcPts val="0"/>
              </a:spcBef>
              <a:spcAft>
                <a:spcPts val="1200"/>
              </a:spcAft>
              <a:buNone/>
            </a:pPr>
            <a:endParaRPr/>
          </a:p>
        </p:txBody>
      </p:sp>
      <p:sp>
        <p:nvSpPr>
          <p:cNvPr id="686" name="Google Shape;686;p78"/>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690"/>
        <p:cNvGrpSpPr/>
        <p:nvPr/>
      </p:nvGrpSpPr>
      <p:grpSpPr>
        <a:xfrm>
          <a:off x="0" y="0"/>
          <a:ext cx="0" cy="0"/>
          <a:chOff x="0" y="0"/>
          <a:chExt cx="0" cy="0"/>
        </a:xfrm>
      </p:grpSpPr>
      <p:sp>
        <p:nvSpPr>
          <p:cNvPr id="691" name="Google Shape;691;p79">
            <a:extLst>
              <a:ext uri="{C183D7F6-B498-43B3-948B-1728B52AA6E4}">
                <adec:decorative xmlns:adec="http://schemas.microsoft.com/office/drawing/2017/decorative" val="1"/>
              </a:ext>
            </a:extLst>
          </p:cNvPr>
          <p:cNvSpPr/>
          <p:nvPr/>
        </p:nvSpPr>
        <p:spPr>
          <a:xfrm>
            <a:off x="311700" y="597425"/>
            <a:ext cx="8520600" cy="4401600"/>
          </a:xfrm>
          <a:prstGeom prst="rect">
            <a:avLst/>
          </a:prstGeom>
          <a:solidFill>
            <a:srgbClr val="FAF8C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300">
              <a:latin typeface="Public Sans"/>
              <a:ea typeface="Public Sans"/>
              <a:cs typeface="Public Sans"/>
              <a:sym typeface="Public Sans"/>
            </a:endParaRPr>
          </a:p>
        </p:txBody>
      </p:sp>
      <p:sp>
        <p:nvSpPr>
          <p:cNvPr id="692" name="Google Shape;692;p79"/>
          <p:cNvSpPr txBox="1">
            <a:spLocks noGrp="1"/>
          </p:cNvSpPr>
          <p:nvPr>
            <p:ph type="title"/>
          </p:nvPr>
        </p:nvSpPr>
        <p:spPr>
          <a:xfrm>
            <a:off x="311700" y="597425"/>
            <a:ext cx="8520600" cy="572700"/>
          </a:xfrm>
          <a:prstGeom prst="rect">
            <a:avLst/>
          </a:prstGeom>
          <a:solidFill>
            <a:srgbClr val="01284B"/>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Additional Recommendations to Congress</a:t>
            </a:r>
            <a:endParaRPr>
              <a:solidFill>
                <a:schemeClr val="lt1"/>
              </a:solidFill>
            </a:endParaRPr>
          </a:p>
        </p:txBody>
      </p:sp>
      <p:sp>
        <p:nvSpPr>
          <p:cNvPr id="693" name="Google Shape;693;p79"/>
          <p:cNvSpPr txBox="1">
            <a:spLocks noGrp="1"/>
          </p:cNvSpPr>
          <p:nvPr>
            <p:ph type="body" idx="1"/>
          </p:nvPr>
        </p:nvSpPr>
        <p:spPr>
          <a:xfrm>
            <a:off x="311700" y="1304875"/>
            <a:ext cx="8520600" cy="3313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b="1"/>
              <a:t>Congress should consider updating Section 508 of the Rehabilitation Act (29 U.S.C. 794(d) - Electronic and Information Technology) and 29 U.S.C. § 794d-1 to include:</a:t>
            </a:r>
            <a:endParaRPr sz="1400" b="1"/>
          </a:p>
          <a:p>
            <a:pPr marL="914400" lvl="1" indent="-317500" algn="l" rtl="0">
              <a:spcBef>
                <a:spcPts val="1000"/>
              </a:spcBef>
              <a:spcAft>
                <a:spcPts val="0"/>
              </a:spcAft>
              <a:buSzPts val="1400"/>
              <a:buChar char="○"/>
            </a:pPr>
            <a:r>
              <a:rPr lang="en" b="1"/>
              <a:t>Definition of Agencies Subject to Section 508 </a:t>
            </a:r>
            <a:r>
              <a:rPr lang="en"/>
              <a:t>to clearly define who should follow Section 508 standards and respond to this Assessment.</a:t>
            </a:r>
            <a:endParaRPr/>
          </a:p>
          <a:p>
            <a:pPr marL="914400" lvl="1" indent="-317500" algn="l" rtl="0">
              <a:spcBef>
                <a:spcPts val="1000"/>
              </a:spcBef>
              <a:spcAft>
                <a:spcPts val="0"/>
              </a:spcAft>
              <a:buSzPts val="1400"/>
              <a:buChar char="○"/>
            </a:pPr>
            <a:r>
              <a:rPr lang="en" b="1"/>
              <a:t>Updated Language, Terminology, and Scope </a:t>
            </a:r>
            <a:r>
              <a:rPr lang="en"/>
              <a:t>to harmonize and strengthen the language for applicability to the current and future digital landscape.</a:t>
            </a:r>
            <a:endParaRPr/>
          </a:p>
          <a:p>
            <a:pPr marL="457200" lvl="0" indent="-317500" algn="l" rtl="0">
              <a:spcBef>
                <a:spcPts val="1000"/>
              </a:spcBef>
              <a:spcAft>
                <a:spcPts val="0"/>
              </a:spcAft>
              <a:buSzPts val="1400"/>
              <a:buChar char="●"/>
            </a:pPr>
            <a:r>
              <a:rPr lang="en" sz="1400" b="1"/>
              <a:t>Strengthen Enforcement of Section 508 Compliance: Congress </a:t>
            </a:r>
            <a:r>
              <a:rPr lang="en" sz="1400"/>
              <a:t>should explore options to strengthen enforcement of Section 508 compliance across the federal government. As shown throughout, overall Section 508 compliance is low. Enforcement through internal audits and accountability mechanisms would lead to overall improved Section 508 compliance.</a:t>
            </a:r>
            <a:endParaRPr sz="1400"/>
          </a:p>
          <a:p>
            <a:pPr marL="457200" lvl="0" indent="0" algn="l" rtl="0">
              <a:spcBef>
                <a:spcPts val="1000"/>
              </a:spcBef>
              <a:spcAft>
                <a:spcPts val="1000"/>
              </a:spcAft>
              <a:buNone/>
            </a:pPr>
            <a:endParaRPr sz="1300"/>
          </a:p>
        </p:txBody>
      </p:sp>
      <p:sp>
        <p:nvSpPr>
          <p:cNvPr id="694" name="Google Shape;694;p79"/>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698"/>
        <p:cNvGrpSpPr/>
        <p:nvPr/>
      </p:nvGrpSpPr>
      <p:grpSpPr>
        <a:xfrm>
          <a:off x="0" y="0"/>
          <a:ext cx="0" cy="0"/>
          <a:chOff x="0" y="0"/>
          <a:chExt cx="0" cy="0"/>
        </a:xfrm>
      </p:grpSpPr>
      <p:sp>
        <p:nvSpPr>
          <p:cNvPr id="699" name="Google Shape;699;p80"/>
          <p:cNvSpPr txBox="1">
            <a:spLocks noGrp="1"/>
          </p:cNvSpPr>
          <p:nvPr>
            <p:ph type="title"/>
          </p:nvPr>
        </p:nvSpPr>
        <p:spPr>
          <a:xfrm>
            <a:off x="129925" y="516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Questions?</a:t>
            </a:r>
            <a:endParaRPr/>
          </a:p>
        </p:txBody>
      </p:sp>
      <p:grpSp>
        <p:nvGrpSpPr>
          <p:cNvPr id="701" name="Google Shape;701;p80">
            <a:extLst>
              <a:ext uri="{C183D7F6-B498-43B3-948B-1728B52AA6E4}">
                <adec:decorative xmlns:adec="http://schemas.microsoft.com/office/drawing/2017/decorative" val="1"/>
              </a:ext>
            </a:extLst>
          </p:cNvPr>
          <p:cNvGrpSpPr/>
          <p:nvPr/>
        </p:nvGrpSpPr>
        <p:grpSpPr>
          <a:xfrm>
            <a:off x="2256588" y="1173238"/>
            <a:ext cx="4630800" cy="3395400"/>
            <a:chOff x="2256588" y="1173238"/>
            <a:chExt cx="4630800" cy="3395400"/>
          </a:xfrm>
        </p:grpSpPr>
        <p:sp>
          <p:nvSpPr>
            <p:cNvPr id="702" name="Google Shape;702;p80" descr="speaking cloud (decorative)"/>
            <p:cNvSpPr/>
            <p:nvPr/>
          </p:nvSpPr>
          <p:spPr>
            <a:xfrm>
              <a:off x="2256588" y="1173238"/>
              <a:ext cx="4630800" cy="3395400"/>
            </a:xfrm>
            <a:prstGeom prst="wedgeRoundRectCallout">
              <a:avLst>
                <a:gd name="adj1" fmla="val -20833"/>
                <a:gd name="adj2" fmla="val 62500"/>
                <a:gd name="adj3" fmla="val 0"/>
              </a:avLst>
            </a:prstGeom>
            <a:solidFill>
              <a:srgbClr val="01284B"/>
            </a:solidFill>
            <a:ln w="9525" cap="flat" cmpd="sng">
              <a:solidFill>
                <a:srgbClr val="002060"/>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pic>
          <p:nvPicPr>
            <p:cNvPr id="703" name="Google Shape;703;p80" descr="Question mark"/>
            <p:cNvPicPr preferRelativeResize="0"/>
            <p:nvPr/>
          </p:nvPicPr>
          <p:blipFill>
            <a:blip r:embed="rId3">
              <a:alphaModFix/>
            </a:blip>
            <a:stretch>
              <a:fillRect/>
            </a:stretch>
          </p:blipFill>
          <p:spPr>
            <a:xfrm>
              <a:off x="3214634" y="1513566"/>
              <a:ext cx="2714726" cy="2714726"/>
            </a:xfrm>
            <a:prstGeom prst="rect">
              <a:avLst/>
            </a:prstGeom>
            <a:noFill/>
            <a:ln>
              <a:noFill/>
            </a:ln>
            <a:effectLst>
              <a:outerShdw blurRad="57150" dist="19050" dir="5400000" algn="bl" rotWithShape="0">
                <a:srgbClr val="000000">
                  <a:alpha val="50000"/>
                </a:srgbClr>
              </a:outerShdw>
            </a:effectLst>
          </p:spPr>
        </p:pic>
      </p:grpSp>
      <p:sp>
        <p:nvSpPr>
          <p:cNvPr id="700" name="Google Shape;700;p80"/>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70" name="Google Shape;370;p41"/>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Overview of Reporting Mandate</a:t>
            </a:r>
            <a:endParaRPr/>
          </a:p>
        </p:txBody>
      </p:sp>
      <p:sp>
        <p:nvSpPr>
          <p:cNvPr id="368" name="Google Shape;368;p41"/>
          <p:cNvSpPr txBox="1"/>
          <p:nvPr/>
        </p:nvSpPr>
        <p:spPr>
          <a:xfrm>
            <a:off x="349650" y="1129250"/>
            <a:ext cx="8442900" cy="997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a:solidFill>
                  <a:schemeClr val="dk2"/>
                </a:solidFill>
                <a:latin typeface="Public Sans"/>
                <a:ea typeface="Public Sans"/>
                <a:cs typeface="Public Sans"/>
                <a:sym typeface="Public Sans"/>
              </a:rPr>
              <a:t>In</a:t>
            </a:r>
            <a:r>
              <a:rPr lang="en" sz="1300">
                <a:solidFill>
                  <a:schemeClr val="dk1"/>
                </a:solidFill>
              </a:rPr>
              <a:t> </a:t>
            </a:r>
            <a:r>
              <a:rPr lang="en" sz="1600" u="sng">
                <a:solidFill>
                  <a:srgbClr val="1155CC"/>
                </a:solidFill>
                <a:latin typeface="Public Sans"/>
                <a:ea typeface="Public Sans"/>
                <a:cs typeface="Public Sans"/>
                <a:sym typeface="Public Sans"/>
                <a:hlinkClick r:id="rId3">
                  <a:extLst>
                    <a:ext uri="{A12FA001-AC4F-418D-AE19-62706E023703}">
                      <ahyp:hlinkClr xmlns:ahyp="http://schemas.microsoft.com/office/drawing/2018/hyperlinkcolor" val="tx"/>
                    </a:ext>
                  </a:extLst>
                </a:hlinkClick>
              </a:rPr>
              <a:t>Public Law No. 117-328</a:t>
            </a:r>
            <a:r>
              <a:rPr lang="en" sz="1600">
                <a:solidFill>
                  <a:schemeClr val="dk1"/>
                </a:solidFill>
                <a:latin typeface="Public Sans"/>
                <a:ea typeface="Public Sans"/>
                <a:cs typeface="Public Sans"/>
                <a:sym typeface="Public Sans"/>
              </a:rPr>
              <a:t> </a:t>
            </a:r>
            <a:r>
              <a:rPr lang="en" sz="1600">
                <a:solidFill>
                  <a:schemeClr val="dk2"/>
                </a:solidFill>
                <a:latin typeface="Public Sans"/>
                <a:ea typeface="Public Sans"/>
                <a:cs typeface="Public Sans"/>
                <a:sym typeface="Public Sans"/>
              </a:rPr>
              <a:t>(codified in </a:t>
            </a:r>
            <a:r>
              <a:rPr lang="en" sz="1600" u="sng">
                <a:solidFill>
                  <a:srgbClr val="1155CC"/>
                </a:solidFill>
                <a:latin typeface="Public Sans"/>
                <a:ea typeface="Public Sans"/>
                <a:cs typeface="Public Sans"/>
                <a:sym typeface="Public Sans"/>
                <a:hlinkClick r:id="rId4">
                  <a:extLst>
                    <a:ext uri="{A12FA001-AC4F-418D-AE19-62706E023703}">
                      <ahyp:hlinkClr xmlns:ahyp="http://schemas.microsoft.com/office/drawing/2018/hyperlinkcolor" val="tx"/>
                    </a:ext>
                  </a:extLst>
                </a:hlinkClick>
              </a:rPr>
              <a:t>29 U.S.C. § 794d-1</a:t>
            </a:r>
            <a:r>
              <a:rPr lang="en" sz="1600">
                <a:solidFill>
                  <a:schemeClr val="dk2"/>
                </a:solidFill>
                <a:latin typeface="Public Sans"/>
                <a:ea typeface="Public Sans"/>
                <a:cs typeface="Public Sans"/>
                <a:sym typeface="Public Sans"/>
              </a:rPr>
              <a:t>), Congress stipulated the Office of Management and Budget (OMB), GSA and the Access Board (USAB) would report on governmentwide accessibility. The following items were mandated:</a:t>
            </a:r>
            <a:endParaRPr sz="1600"/>
          </a:p>
        </p:txBody>
      </p:sp>
      <p:sp>
        <p:nvSpPr>
          <p:cNvPr id="366" name="Google Shape;366;p41"/>
          <p:cNvSpPr txBox="1">
            <a:spLocks noGrp="1"/>
          </p:cNvSpPr>
          <p:nvPr>
            <p:ph type="body" idx="1"/>
          </p:nvPr>
        </p:nvSpPr>
        <p:spPr>
          <a:xfrm>
            <a:off x="1421275" y="2006000"/>
            <a:ext cx="7630200" cy="30825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SzPts val="1800"/>
              <a:buChar char="●"/>
            </a:pPr>
            <a:r>
              <a:rPr lang="en" sz="1400">
                <a:solidFill>
                  <a:srgbClr val="003C71"/>
                </a:solidFill>
              </a:rPr>
              <a:t>OMB in consultation with GSA and USAB issues </a:t>
            </a:r>
            <a:r>
              <a:rPr lang="en" sz="1400" b="1">
                <a:solidFill>
                  <a:srgbClr val="003C71"/>
                </a:solidFill>
              </a:rPr>
              <a:t>questions </a:t>
            </a:r>
            <a:r>
              <a:rPr lang="en" sz="1400">
                <a:solidFill>
                  <a:srgbClr val="003C71"/>
                </a:solidFill>
              </a:rPr>
              <a:t>and </a:t>
            </a:r>
            <a:r>
              <a:rPr lang="en" sz="1400" b="1">
                <a:solidFill>
                  <a:srgbClr val="003C71"/>
                </a:solidFill>
              </a:rPr>
              <a:t>metrics</a:t>
            </a:r>
            <a:r>
              <a:rPr lang="en" sz="1400">
                <a:solidFill>
                  <a:srgbClr val="003C71"/>
                </a:solidFill>
              </a:rPr>
              <a:t> agencies must report with a spring due date.</a:t>
            </a:r>
            <a:endParaRPr sz="1400">
              <a:solidFill>
                <a:srgbClr val="003C71"/>
              </a:solidFill>
            </a:endParaRPr>
          </a:p>
          <a:p>
            <a:pPr marL="457200" lvl="0" indent="-342900" algn="l" rtl="0">
              <a:spcBef>
                <a:spcPts val="0"/>
              </a:spcBef>
              <a:spcAft>
                <a:spcPts val="0"/>
              </a:spcAft>
              <a:buSzPts val="1800"/>
              <a:buChar char="●"/>
            </a:pPr>
            <a:r>
              <a:rPr lang="en" sz="1400" b="1">
                <a:solidFill>
                  <a:srgbClr val="003C71"/>
                </a:solidFill>
              </a:rPr>
              <a:t>Agencies must respond </a:t>
            </a:r>
            <a:r>
              <a:rPr lang="en" sz="1400">
                <a:solidFill>
                  <a:srgbClr val="003C71"/>
                </a:solidFill>
              </a:rPr>
              <a:t>by summer due date set by </a:t>
            </a:r>
            <a:r>
              <a:rPr lang="en" sz="1400"/>
              <a:t>OMB and GSA</a:t>
            </a:r>
            <a:r>
              <a:rPr lang="en" sz="1400">
                <a:solidFill>
                  <a:srgbClr val="003C71"/>
                </a:solidFill>
              </a:rPr>
              <a:t>.</a:t>
            </a:r>
            <a:endParaRPr sz="1400">
              <a:solidFill>
                <a:srgbClr val="003C71"/>
              </a:solidFill>
            </a:endParaRPr>
          </a:p>
          <a:p>
            <a:pPr marL="457200" lvl="0" indent="-342900" algn="l" rtl="0">
              <a:spcBef>
                <a:spcPts val="0"/>
              </a:spcBef>
              <a:spcAft>
                <a:spcPts val="0"/>
              </a:spcAft>
              <a:buSzPts val="1800"/>
              <a:buChar char="●"/>
            </a:pPr>
            <a:r>
              <a:rPr lang="en" sz="1400">
                <a:solidFill>
                  <a:srgbClr val="003C71"/>
                </a:solidFill>
              </a:rPr>
              <a:t>No later than (NLT) December 29 annually, </a:t>
            </a:r>
            <a:r>
              <a:rPr lang="en" sz="1400" b="1">
                <a:solidFill>
                  <a:srgbClr val="003C71"/>
                </a:solidFill>
              </a:rPr>
              <a:t>GSA </a:t>
            </a:r>
            <a:r>
              <a:rPr lang="en" sz="1400">
                <a:solidFill>
                  <a:srgbClr val="003C71"/>
                </a:solidFill>
              </a:rPr>
              <a:t>in consultation with OMB </a:t>
            </a:r>
            <a:r>
              <a:rPr lang="en" sz="1400" b="1">
                <a:solidFill>
                  <a:srgbClr val="003C71"/>
                </a:solidFill>
              </a:rPr>
              <a:t>must provide</a:t>
            </a:r>
            <a:r>
              <a:rPr lang="en" sz="1400">
                <a:solidFill>
                  <a:srgbClr val="003C71"/>
                </a:solidFill>
              </a:rPr>
              <a:t> the following:</a:t>
            </a:r>
            <a:endParaRPr sz="1400">
              <a:solidFill>
                <a:srgbClr val="003C71"/>
              </a:solidFill>
            </a:endParaRPr>
          </a:p>
          <a:p>
            <a:pPr marL="914400" lvl="1" indent="-317500" algn="l" rtl="0">
              <a:spcBef>
                <a:spcPts val="0"/>
              </a:spcBef>
              <a:spcAft>
                <a:spcPts val="0"/>
              </a:spcAft>
              <a:buSzPts val="1400"/>
              <a:buChar char="○"/>
            </a:pPr>
            <a:r>
              <a:rPr lang="en" sz="1400" b="1">
                <a:solidFill>
                  <a:srgbClr val="003C71"/>
                </a:solidFill>
              </a:rPr>
              <a:t>A comprehensive assessment</a:t>
            </a:r>
            <a:r>
              <a:rPr lang="en" sz="1400">
                <a:solidFill>
                  <a:srgbClr val="003C71"/>
                </a:solidFill>
              </a:rPr>
              <a:t> by agency and governmentwide, generally of compliance to accessibility standards</a:t>
            </a:r>
            <a:endParaRPr sz="1400">
              <a:solidFill>
                <a:srgbClr val="003C71"/>
              </a:solidFill>
            </a:endParaRPr>
          </a:p>
          <a:p>
            <a:pPr marL="914400" lvl="1" indent="-317500" algn="l" rtl="0">
              <a:spcBef>
                <a:spcPts val="0"/>
              </a:spcBef>
              <a:spcAft>
                <a:spcPts val="0"/>
              </a:spcAft>
              <a:buSzPts val="1400"/>
              <a:buChar char="○"/>
            </a:pPr>
            <a:r>
              <a:rPr lang="en" sz="1400">
                <a:solidFill>
                  <a:srgbClr val="003C71"/>
                </a:solidFill>
              </a:rPr>
              <a:t>A detailed </a:t>
            </a:r>
            <a:r>
              <a:rPr lang="en" sz="1400" b="1">
                <a:solidFill>
                  <a:srgbClr val="003C71"/>
                </a:solidFill>
              </a:rPr>
              <a:t>description of actions</a:t>
            </a:r>
            <a:r>
              <a:rPr lang="en">
                <a:solidFill>
                  <a:srgbClr val="003C71"/>
                </a:solidFill>
              </a:rPr>
              <a:t> and </a:t>
            </a:r>
            <a:r>
              <a:rPr lang="en" sz="1400">
                <a:solidFill>
                  <a:srgbClr val="003C71"/>
                </a:solidFill>
              </a:rPr>
              <a:t>efforts</a:t>
            </a:r>
            <a:r>
              <a:rPr lang="en" sz="1400" b="1">
                <a:solidFill>
                  <a:srgbClr val="003C71"/>
                </a:solidFill>
              </a:rPr>
              <a:t> GSA took to support compliance</a:t>
            </a:r>
            <a:r>
              <a:rPr lang="en" sz="1400">
                <a:solidFill>
                  <a:srgbClr val="003C71"/>
                </a:solidFill>
              </a:rPr>
              <a:t> at agencies over the past year and planned efforts to do the same</a:t>
            </a:r>
            <a:endParaRPr sz="1400">
              <a:solidFill>
                <a:srgbClr val="003C71"/>
              </a:solidFill>
            </a:endParaRPr>
          </a:p>
          <a:p>
            <a:pPr marL="914400" lvl="1" indent="-317500" algn="l" rtl="0">
              <a:spcBef>
                <a:spcPts val="0"/>
              </a:spcBef>
              <a:spcAft>
                <a:spcPts val="0"/>
              </a:spcAft>
              <a:buSzPts val="1400"/>
              <a:buChar char="○"/>
            </a:pPr>
            <a:r>
              <a:rPr lang="en" sz="1400">
                <a:solidFill>
                  <a:srgbClr val="003C71"/>
                </a:solidFill>
              </a:rPr>
              <a:t>A list of </a:t>
            </a:r>
            <a:r>
              <a:rPr lang="en" sz="1400" b="1">
                <a:solidFill>
                  <a:srgbClr val="003C71"/>
                </a:solidFill>
              </a:rPr>
              <a:t>recommendations to Congress </a:t>
            </a:r>
            <a:r>
              <a:rPr lang="en" sz="1400">
                <a:solidFill>
                  <a:srgbClr val="003C71"/>
                </a:solidFill>
              </a:rPr>
              <a:t>to help </a:t>
            </a:r>
            <a:r>
              <a:rPr lang="en" sz="1400" b="1">
                <a:solidFill>
                  <a:srgbClr val="003C71"/>
                </a:solidFill>
              </a:rPr>
              <a:t>support accessibility compliance</a:t>
            </a:r>
            <a:endParaRPr/>
          </a:p>
          <a:p>
            <a:pPr marL="457200" lvl="0" indent="0" algn="l" rtl="0">
              <a:spcBef>
                <a:spcPts val="500"/>
              </a:spcBef>
              <a:spcAft>
                <a:spcPts val="1200"/>
              </a:spcAft>
              <a:buNone/>
            </a:pPr>
            <a:endParaRPr/>
          </a:p>
        </p:txBody>
      </p:sp>
      <p:cxnSp>
        <p:nvCxnSpPr>
          <p:cNvPr id="365" name="Google Shape;365;p41">
            <a:extLst>
              <a:ext uri="{C183D7F6-B498-43B3-948B-1728B52AA6E4}">
                <adec:decorative xmlns:adec="http://schemas.microsoft.com/office/drawing/2017/decorative" val="1"/>
              </a:ext>
            </a:extLst>
          </p:cNvPr>
          <p:cNvCxnSpPr/>
          <p:nvPr/>
        </p:nvCxnSpPr>
        <p:spPr>
          <a:xfrm>
            <a:off x="945025" y="2244125"/>
            <a:ext cx="0" cy="2009700"/>
          </a:xfrm>
          <a:prstGeom prst="straightConnector1">
            <a:avLst/>
          </a:prstGeom>
          <a:noFill/>
          <a:ln w="38100" cap="flat" cmpd="sng">
            <a:solidFill>
              <a:schemeClr val="dk2"/>
            </a:solidFill>
            <a:prstDash val="solid"/>
            <a:round/>
            <a:headEnd type="oval" w="med" len="med"/>
            <a:tailEnd type="oval" w="med" len="med"/>
          </a:ln>
        </p:spPr>
      </p:cxnSp>
      <p:pic>
        <p:nvPicPr>
          <p:cNvPr id="369" name="Google Shape;369;p41">
            <a:extLst>
              <a:ext uri="{C183D7F6-B498-43B3-948B-1728B52AA6E4}">
                <adec:decorative xmlns:adec="http://schemas.microsoft.com/office/drawing/2017/decorative" val="1"/>
              </a:ext>
            </a:extLst>
          </p:cNvPr>
          <p:cNvPicPr preferRelativeResize="0"/>
          <p:nvPr/>
        </p:nvPicPr>
        <p:blipFill>
          <a:blip r:embed="rId5">
            <a:alphaModFix/>
          </a:blip>
          <a:stretch>
            <a:fillRect/>
          </a:stretch>
        </p:blipFill>
        <p:spPr>
          <a:xfrm>
            <a:off x="468775" y="2721250"/>
            <a:ext cx="952500" cy="933450"/>
          </a:xfrm>
          <a:prstGeom prst="rect">
            <a:avLst/>
          </a:prstGeom>
          <a:noFill/>
          <a:ln>
            <a:noFill/>
          </a:ln>
        </p:spPr>
      </p:pic>
      <p:sp>
        <p:nvSpPr>
          <p:cNvPr id="367" name="Google Shape;367;p41"/>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42"/>
          <p:cNvSpPr txBox="1">
            <a:spLocks noGrp="1"/>
          </p:cNvSpPr>
          <p:nvPr>
            <p:ph type="title"/>
          </p:nvPr>
        </p:nvSpPr>
        <p:spPr>
          <a:xfrm>
            <a:off x="3117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Where to Find the Annual Assessment Reports</a:t>
            </a:r>
            <a:endParaRPr/>
          </a:p>
        </p:txBody>
      </p:sp>
      <p:sp>
        <p:nvSpPr>
          <p:cNvPr id="376" name="Google Shape;376;p42"/>
          <p:cNvSpPr txBox="1">
            <a:spLocks noGrp="1"/>
          </p:cNvSpPr>
          <p:nvPr>
            <p:ph type="body" idx="1"/>
          </p:nvPr>
        </p:nvSpPr>
        <p:spPr>
          <a:xfrm>
            <a:off x="311700" y="1161350"/>
            <a:ext cx="8696100" cy="3855000"/>
          </a:xfrm>
          <a:prstGeom prst="rect">
            <a:avLst/>
          </a:prstGeom>
        </p:spPr>
        <p:txBody>
          <a:bodyPr spcFirstLastPara="1" wrap="square" lIns="91425" tIns="91425" rIns="91425" bIns="91425" anchor="t" anchorCtr="0">
            <a:noAutofit/>
          </a:bodyPr>
          <a:lstStyle/>
          <a:p>
            <a:pPr marL="0" lvl="0" indent="0" algn="l" rtl="0">
              <a:lnSpc>
                <a:spcPct val="125000"/>
              </a:lnSpc>
              <a:spcBef>
                <a:spcPts val="0"/>
              </a:spcBef>
              <a:spcAft>
                <a:spcPts val="0"/>
              </a:spcAft>
              <a:buNone/>
            </a:pPr>
            <a:r>
              <a:rPr lang="en"/>
              <a:t>Visit: </a:t>
            </a:r>
            <a:r>
              <a:rPr lang="en" u="sng">
                <a:solidFill>
                  <a:schemeClr val="hlink"/>
                </a:solidFill>
                <a:hlinkClick r:id="rId3"/>
              </a:rPr>
              <a:t>SECTION508.GOV/ASSESSMENT</a:t>
            </a:r>
            <a:r>
              <a:rPr lang="en" u="sng">
                <a:solidFill>
                  <a:schemeClr val="hlink"/>
                </a:solidFill>
                <a:hlinkClick r:id="rId3"/>
              </a:rPr>
              <a:t>-</a:t>
            </a:r>
            <a:r>
              <a:rPr lang="en" u="sng">
                <a:solidFill>
                  <a:schemeClr val="hlink"/>
                </a:solidFill>
                <a:hlinkClick r:id="rId3"/>
              </a:rPr>
              <a:t>REPORTS/</a:t>
            </a:r>
            <a:endParaRPr/>
          </a:p>
          <a:p>
            <a:pPr marL="457200" lvl="0" indent="-355600" algn="l" rtl="0">
              <a:lnSpc>
                <a:spcPct val="125000"/>
              </a:lnSpc>
              <a:spcBef>
                <a:spcPts val="0"/>
              </a:spcBef>
              <a:spcAft>
                <a:spcPts val="0"/>
              </a:spcAft>
              <a:buSzPts val="2000"/>
              <a:buChar char="●"/>
            </a:pPr>
            <a:r>
              <a:rPr lang="en"/>
              <a:t>Assessment Reports in HTML and PDF</a:t>
            </a:r>
            <a:endParaRPr/>
          </a:p>
          <a:p>
            <a:pPr marL="457200" lvl="0" indent="-355600" algn="l" rtl="0">
              <a:lnSpc>
                <a:spcPct val="125000"/>
              </a:lnSpc>
              <a:spcBef>
                <a:spcPts val="0"/>
              </a:spcBef>
              <a:spcAft>
                <a:spcPts val="0"/>
              </a:spcAft>
              <a:buSzPts val="2000"/>
              <a:buChar char="●"/>
            </a:pPr>
            <a:r>
              <a:rPr lang="en"/>
              <a:t>Assessment Data &amp; Downloads</a:t>
            </a:r>
            <a:endParaRPr/>
          </a:p>
          <a:p>
            <a:pPr marL="914400" lvl="1" indent="-323850" algn="l" rtl="0">
              <a:lnSpc>
                <a:spcPct val="125000"/>
              </a:lnSpc>
              <a:spcBef>
                <a:spcPts val="0"/>
              </a:spcBef>
              <a:spcAft>
                <a:spcPts val="0"/>
              </a:spcAft>
              <a:buSzPts val="1500"/>
              <a:buChar char="○"/>
            </a:pPr>
            <a:r>
              <a:rPr lang="en" sz="1500"/>
              <a:t>Reporting Entity Response Data (FY23-24) </a:t>
            </a:r>
            <a:endParaRPr sz="1500"/>
          </a:p>
          <a:p>
            <a:pPr marL="914400" lvl="1" indent="-323850" algn="l" rtl="0">
              <a:lnSpc>
                <a:spcPct val="125000"/>
              </a:lnSpc>
              <a:spcBef>
                <a:spcPts val="0"/>
              </a:spcBef>
              <a:spcAft>
                <a:spcPts val="0"/>
              </a:spcAft>
              <a:buSzPts val="1500"/>
              <a:buChar char="○"/>
            </a:pPr>
            <a:r>
              <a:rPr lang="en" sz="1500"/>
              <a:t>Regression Results (FY23-24)</a:t>
            </a:r>
            <a:endParaRPr sz="1500"/>
          </a:p>
          <a:p>
            <a:pPr marL="914400" lvl="1" indent="-323850" algn="l" rtl="0">
              <a:lnSpc>
                <a:spcPct val="125000"/>
              </a:lnSpc>
              <a:spcBef>
                <a:spcPts val="0"/>
              </a:spcBef>
              <a:spcAft>
                <a:spcPts val="0"/>
              </a:spcAft>
              <a:buSzPts val="1500"/>
              <a:buChar char="○"/>
            </a:pPr>
            <a:r>
              <a:rPr lang="en" sz="1500"/>
              <a:t>Data Dictionary (FY23-24)</a:t>
            </a:r>
            <a:endParaRPr sz="1500"/>
          </a:p>
          <a:p>
            <a:pPr marL="914400" lvl="1" indent="-323850" algn="l" rtl="0">
              <a:lnSpc>
                <a:spcPct val="125000"/>
              </a:lnSpc>
              <a:spcBef>
                <a:spcPts val="0"/>
              </a:spcBef>
              <a:spcAft>
                <a:spcPts val="0"/>
              </a:spcAft>
              <a:buSzPts val="1500"/>
              <a:buChar char="○"/>
            </a:pPr>
            <a:r>
              <a:rPr lang="en" sz="1500"/>
              <a:t>Data Validation (FY23-24)</a:t>
            </a:r>
            <a:endParaRPr sz="1500"/>
          </a:p>
          <a:p>
            <a:pPr marL="914400" lvl="1" indent="-323850" algn="l" rtl="0">
              <a:lnSpc>
                <a:spcPct val="125000"/>
              </a:lnSpc>
              <a:spcBef>
                <a:spcPts val="0"/>
              </a:spcBef>
              <a:spcAft>
                <a:spcPts val="0"/>
              </a:spcAft>
              <a:buSzPts val="1500"/>
              <a:buChar char="○"/>
            </a:pPr>
            <a:r>
              <a:rPr lang="en" sz="1500"/>
              <a:t>Pre and Post Analysis For FY24 Governmentwide Section 508 Assessment (FY24)</a:t>
            </a:r>
            <a:endParaRPr sz="1500"/>
          </a:p>
          <a:p>
            <a:pPr marL="457200" lvl="0" indent="-355600" algn="l" rtl="0">
              <a:lnSpc>
                <a:spcPct val="125000"/>
              </a:lnSpc>
              <a:spcBef>
                <a:spcPts val="0"/>
              </a:spcBef>
              <a:spcAft>
                <a:spcPts val="0"/>
              </a:spcAft>
              <a:buSzPts val="2000"/>
              <a:buChar char="●"/>
            </a:pPr>
            <a:r>
              <a:rPr lang="en"/>
              <a:t>By Entity Pages: </a:t>
            </a:r>
            <a:endParaRPr sz="1400"/>
          </a:p>
          <a:p>
            <a:pPr marL="914400" lvl="1" indent="-349250" algn="l" rtl="0">
              <a:lnSpc>
                <a:spcPct val="125000"/>
              </a:lnSpc>
              <a:spcBef>
                <a:spcPts val="0"/>
              </a:spcBef>
              <a:spcAft>
                <a:spcPts val="0"/>
              </a:spcAft>
              <a:buSzPts val="1900"/>
              <a:buChar char="○"/>
            </a:pPr>
            <a:r>
              <a:rPr lang="en" sz="1300"/>
              <a:t>FY24: </a:t>
            </a:r>
            <a:r>
              <a:rPr lang="en" sz="1300" u="sng">
                <a:solidFill>
                  <a:schemeClr val="hlink"/>
                </a:solidFill>
                <a:hlinkClick r:id="rId4"/>
              </a:rPr>
              <a:t>SECTION508.GOV/MANAGE/SECTION-508-ASSESSMENT/2024/APPENDIX-C-OVERVIEW/</a:t>
            </a:r>
            <a:endParaRPr sz="1300"/>
          </a:p>
          <a:p>
            <a:pPr marL="914400" lvl="1" indent="-349250" algn="l" rtl="0">
              <a:lnSpc>
                <a:spcPct val="125000"/>
              </a:lnSpc>
              <a:spcBef>
                <a:spcPts val="0"/>
              </a:spcBef>
              <a:spcAft>
                <a:spcPts val="0"/>
              </a:spcAft>
              <a:buSzPts val="1900"/>
              <a:buChar char="○"/>
            </a:pPr>
            <a:r>
              <a:rPr lang="en" sz="1300"/>
              <a:t>FY23: </a:t>
            </a:r>
            <a:r>
              <a:rPr lang="en" sz="1300" u="sng">
                <a:solidFill>
                  <a:schemeClr val="hlink"/>
                </a:solidFill>
                <a:hlinkClick r:id="rId5"/>
              </a:rPr>
              <a:t>SECTION508.GOV/MANAGE/SECTION-508-ASSESSMENT/2023/APPENDIX-C-OVERVIEW/</a:t>
            </a:r>
            <a:endParaRPr sz="2000"/>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endParaRPr sz="2000"/>
          </a:p>
          <a:p>
            <a:pPr marL="0" lvl="0" indent="0" algn="l" rtl="0">
              <a:lnSpc>
                <a:spcPct val="125000"/>
              </a:lnSpc>
              <a:spcBef>
                <a:spcPts val="0"/>
              </a:spcBef>
              <a:spcAft>
                <a:spcPts val="0"/>
              </a:spcAft>
              <a:buNone/>
            </a:pPr>
            <a:endParaRPr sz="2000"/>
          </a:p>
          <a:p>
            <a:pPr marL="457200" lvl="0" indent="0" algn="l" rtl="0">
              <a:spcBef>
                <a:spcPts val="0"/>
              </a:spcBef>
              <a:spcAft>
                <a:spcPts val="1200"/>
              </a:spcAft>
              <a:buNone/>
            </a:pPr>
            <a:endParaRPr/>
          </a:p>
        </p:txBody>
      </p:sp>
      <p:sp>
        <p:nvSpPr>
          <p:cNvPr id="377" name="Google Shape;377;p42"/>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92" name="Google Shape;392;p43"/>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FY24 Assessment Criteria: 103 Questions</a:t>
            </a:r>
            <a:endParaRPr/>
          </a:p>
        </p:txBody>
      </p:sp>
      <p:sp>
        <p:nvSpPr>
          <p:cNvPr id="387" name="Google Shape;387;p43"/>
          <p:cNvSpPr txBox="1"/>
          <p:nvPr/>
        </p:nvSpPr>
        <p:spPr>
          <a:xfrm>
            <a:off x="462475" y="1257150"/>
            <a:ext cx="6138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lt2"/>
                </a:solidFill>
                <a:latin typeface="Public Sans"/>
                <a:ea typeface="Public Sans"/>
                <a:cs typeface="Public Sans"/>
                <a:sym typeface="Public Sans"/>
              </a:rPr>
              <a:t>38</a:t>
            </a:r>
            <a:endParaRPr sz="1800" dirty="0">
              <a:solidFill>
                <a:schemeClr val="lt2"/>
              </a:solidFill>
              <a:latin typeface="Public Sans"/>
              <a:ea typeface="Public Sans"/>
              <a:cs typeface="Public Sans"/>
              <a:sym typeface="Public Sans"/>
            </a:endParaRPr>
          </a:p>
        </p:txBody>
      </p:sp>
      <p:sp>
        <p:nvSpPr>
          <p:cNvPr id="383" name="Google Shape;383;p43"/>
          <p:cNvSpPr/>
          <p:nvPr/>
        </p:nvSpPr>
        <p:spPr>
          <a:xfrm>
            <a:off x="1033350" y="1316825"/>
            <a:ext cx="3481500" cy="3378300"/>
          </a:xfrm>
          <a:prstGeom prst="rect">
            <a:avLst/>
          </a:pr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003C71"/>
                </a:solidFill>
              </a:rPr>
              <a:t>38 Maturity Questions</a:t>
            </a:r>
            <a:endParaRPr sz="1600" b="1">
              <a:solidFill>
                <a:srgbClr val="003C71"/>
              </a:solidFill>
            </a:endParaRPr>
          </a:p>
          <a:p>
            <a:pPr marL="0" lvl="0" indent="0" algn="l" rtl="0">
              <a:spcBef>
                <a:spcPts val="500"/>
              </a:spcBef>
              <a:spcAft>
                <a:spcPts val="0"/>
              </a:spcAft>
              <a:buNone/>
            </a:pPr>
            <a:r>
              <a:rPr lang="en" sz="1600">
                <a:solidFill>
                  <a:srgbClr val="003C71"/>
                </a:solidFill>
              </a:rPr>
              <a:t>Questions focused on assessing maturity and health of respondent accessibility; </a:t>
            </a:r>
            <a:r>
              <a:rPr lang="en" sz="1600" b="1">
                <a:solidFill>
                  <a:srgbClr val="003C71"/>
                </a:solidFill>
              </a:rPr>
              <a:t>nine categories</a:t>
            </a:r>
            <a:r>
              <a:rPr lang="en" sz="1600">
                <a:solidFill>
                  <a:srgbClr val="003C71"/>
                </a:solidFill>
              </a:rPr>
              <a:t> are:</a:t>
            </a:r>
            <a:endParaRPr sz="1600">
              <a:solidFill>
                <a:srgbClr val="003C71"/>
              </a:solidFill>
            </a:endParaRPr>
          </a:p>
          <a:p>
            <a:pPr marL="457200" lvl="0" indent="-317500" algn="l" rtl="0">
              <a:spcBef>
                <a:spcPts val="500"/>
              </a:spcBef>
              <a:spcAft>
                <a:spcPts val="0"/>
              </a:spcAft>
              <a:buClr>
                <a:srgbClr val="003C71"/>
              </a:buClr>
              <a:buSzPts val="1400"/>
              <a:buChar char="●"/>
            </a:pPr>
            <a:r>
              <a:rPr lang="en">
                <a:solidFill>
                  <a:srgbClr val="003C71"/>
                </a:solidFill>
              </a:rPr>
              <a:t>IT Accessibility Program Office</a:t>
            </a:r>
            <a:endParaRPr>
              <a:solidFill>
                <a:srgbClr val="003C71"/>
              </a:solidFill>
            </a:endParaRPr>
          </a:p>
          <a:p>
            <a:pPr marL="457200" lvl="0" indent="-317500" algn="l" rtl="0">
              <a:spcBef>
                <a:spcPts val="0"/>
              </a:spcBef>
              <a:spcAft>
                <a:spcPts val="0"/>
              </a:spcAft>
              <a:buClr>
                <a:srgbClr val="003C71"/>
              </a:buClr>
              <a:buSzPts val="1400"/>
              <a:buChar char="●"/>
            </a:pPr>
            <a:r>
              <a:rPr lang="en">
                <a:solidFill>
                  <a:srgbClr val="003C71"/>
                </a:solidFill>
              </a:rPr>
              <a:t>Policies, Procedure, and Practices</a:t>
            </a:r>
            <a:endParaRPr>
              <a:solidFill>
                <a:srgbClr val="003C71"/>
              </a:solidFill>
            </a:endParaRPr>
          </a:p>
          <a:p>
            <a:pPr marL="457200" lvl="0" indent="-317500" algn="l" rtl="0">
              <a:spcBef>
                <a:spcPts val="0"/>
              </a:spcBef>
              <a:spcAft>
                <a:spcPts val="0"/>
              </a:spcAft>
              <a:buClr>
                <a:srgbClr val="003C71"/>
              </a:buClr>
              <a:buSzPts val="1400"/>
              <a:buChar char="●"/>
            </a:pPr>
            <a:r>
              <a:rPr lang="en">
                <a:solidFill>
                  <a:srgbClr val="003C71"/>
                </a:solidFill>
              </a:rPr>
              <a:t>Acquisition and Procurement</a:t>
            </a:r>
            <a:endParaRPr>
              <a:solidFill>
                <a:srgbClr val="003C71"/>
              </a:solidFill>
            </a:endParaRPr>
          </a:p>
          <a:p>
            <a:pPr marL="457200" lvl="0" indent="-317500" algn="l" rtl="0">
              <a:spcBef>
                <a:spcPts val="0"/>
              </a:spcBef>
              <a:spcAft>
                <a:spcPts val="0"/>
              </a:spcAft>
              <a:buClr>
                <a:srgbClr val="003C71"/>
              </a:buClr>
              <a:buSzPts val="1400"/>
              <a:buChar char="●"/>
            </a:pPr>
            <a:r>
              <a:rPr lang="en">
                <a:solidFill>
                  <a:srgbClr val="003C71"/>
                </a:solidFill>
              </a:rPr>
              <a:t>Technology Lifecycle Activities</a:t>
            </a:r>
            <a:endParaRPr>
              <a:solidFill>
                <a:srgbClr val="003C71"/>
              </a:solidFill>
            </a:endParaRPr>
          </a:p>
          <a:p>
            <a:pPr marL="457200" lvl="0" indent="-317500" algn="l" rtl="0">
              <a:spcBef>
                <a:spcPts val="0"/>
              </a:spcBef>
              <a:spcAft>
                <a:spcPts val="0"/>
              </a:spcAft>
              <a:buClr>
                <a:srgbClr val="003C71"/>
              </a:buClr>
              <a:buSzPts val="1400"/>
              <a:buChar char="●"/>
            </a:pPr>
            <a:r>
              <a:rPr lang="en">
                <a:solidFill>
                  <a:srgbClr val="003C71"/>
                </a:solidFill>
              </a:rPr>
              <a:t>Testing and Validation</a:t>
            </a:r>
            <a:endParaRPr>
              <a:solidFill>
                <a:srgbClr val="003C71"/>
              </a:solidFill>
            </a:endParaRPr>
          </a:p>
          <a:p>
            <a:pPr marL="457200" lvl="0" indent="-317500" algn="l" rtl="0">
              <a:spcBef>
                <a:spcPts val="0"/>
              </a:spcBef>
              <a:spcAft>
                <a:spcPts val="0"/>
              </a:spcAft>
              <a:buClr>
                <a:srgbClr val="003C71"/>
              </a:buClr>
              <a:buSzPts val="1400"/>
              <a:buChar char="●"/>
            </a:pPr>
            <a:r>
              <a:rPr lang="en">
                <a:solidFill>
                  <a:srgbClr val="003C71"/>
                </a:solidFill>
              </a:rPr>
              <a:t>Communications</a:t>
            </a:r>
            <a:endParaRPr>
              <a:solidFill>
                <a:srgbClr val="003C71"/>
              </a:solidFill>
            </a:endParaRPr>
          </a:p>
          <a:p>
            <a:pPr marL="457200" lvl="0" indent="-317500" algn="l" rtl="0">
              <a:spcBef>
                <a:spcPts val="0"/>
              </a:spcBef>
              <a:spcAft>
                <a:spcPts val="0"/>
              </a:spcAft>
              <a:buClr>
                <a:srgbClr val="003C71"/>
              </a:buClr>
              <a:buSzPts val="1400"/>
              <a:buChar char="●"/>
            </a:pPr>
            <a:r>
              <a:rPr lang="en">
                <a:solidFill>
                  <a:srgbClr val="003C71"/>
                </a:solidFill>
              </a:rPr>
              <a:t>Content Creation</a:t>
            </a:r>
            <a:endParaRPr>
              <a:solidFill>
                <a:srgbClr val="003C71"/>
              </a:solidFill>
            </a:endParaRPr>
          </a:p>
          <a:p>
            <a:pPr marL="457200" lvl="0" indent="-317500" algn="l" rtl="0">
              <a:spcBef>
                <a:spcPts val="0"/>
              </a:spcBef>
              <a:spcAft>
                <a:spcPts val="0"/>
              </a:spcAft>
              <a:buClr>
                <a:srgbClr val="003C71"/>
              </a:buClr>
              <a:buSzPts val="1400"/>
              <a:buChar char="●"/>
            </a:pPr>
            <a:r>
              <a:rPr lang="en">
                <a:solidFill>
                  <a:srgbClr val="003C71"/>
                </a:solidFill>
              </a:rPr>
              <a:t>Training</a:t>
            </a:r>
            <a:endParaRPr>
              <a:solidFill>
                <a:srgbClr val="003C71"/>
              </a:solidFill>
            </a:endParaRPr>
          </a:p>
          <a:p>
            <a:pPr marL="457200" lvl="0" indent="-317500" algn="l" rtl="0">
              <a:spcBef>
                <a:spcPts val="0"/>
              </a:spcBef>
              <a:spcAft>
                <a:spcPts val="0"/>
              </a:spcAft>
              <a:buClr>
                <a:srgbClr val="003C71"/>
              </a:buClr>
              <a:buSzPts val="1400"/>
              <a:buChar char="●"/>
            </a:pPr>
            <a:r>
              <a:rPr lang="en">
                <a:solidFill>
                  <a:srgbClr val="003C71"/>
                </a:solidFill>
              </a:rPr>
              <a:t>Human Capital, Culture and Leadership</a:t>
            </a:r>
            <a:endParaRPr sz="1200" b="1">
              <a:solidFill>
                <a:srgbClr val="003C71"/>
              </a:solidFill>
            </a:endParaRPr>
          </a:p>
        </p:txBody>
      </p:sp>
      <p:sp>
        <p:nvSpPr>
          <p:cNvPr id="389" name="Google Shape;389;p43"/>
          <p:cNvSpPr txBox="1"/>
          <p:nvPr/>
        </p:nvSpPr>
        <p:spPr>
          <a:xfrm>
            <a:off x="4888795" y="1283379"/>
            <a:ext cx="579300" cy="53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Public Sans"/>
                <a:ea typeface="Public Sans"/>
                <a:cs typeface="Public Sans"/>
                <a:sym typeface="Public Sans"/>
              </a:rPr>
              <a:t>36</a:t>
            </a:r>
            <a:endParaRPr sz="1800">
              <a:solidFill>
                <a:schemeClr val="lt2"/>
              </a:solidFill>
              <a:latin typeface="Public Sans"/>
              <a:ea typeface="Public Sans"/>
              <a:cs typeface="Public Sans"/>
              <a:sym typeface="Public Sans"/>
            </a:endParaRPr>
          </a:p>
        </p:txBody>
      </p:sp>
      <p:sp>
        <p:nvSpPr>
          <p:cNvPr id="384" name="Google Shape;384;p43"/>
          <p:cNvSpPr/>
          <p:nvPr/>
        </p:nvSpPr>
        <p:spPr>
          <a:xfrm>
            <a:off x="5454275" y="1240625"/>
            <a:ext cx="3424500" cy="1636500"/>
          </a:xfrm>
          <a:prstGeom prst="rect">
            <a:avLst/>
          </a:prstGeom>
          <a:solidFill>
            <a:srgbClr val="CFE2F3"/>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003C71"/>
                </a:solidFill>
              </a:rPr>
              <a:t>36 Conformance Questions</a:t>
            </a:r>
            <a:endParaRPr sz="1600" b="1">
              <a:solidFill>
                <a:srgbClr val="003C71"/>
              </a:solidFill>
            </a:endParaRPr>
          </a:p>
          <a:p>
            <a:pPr marL="0" lvl="0" indent="0" algn="l" rtl="0">
              <a:spcBef>
                <a:spcPts val="500"/>
              </a:spcBef>
              <a:spcAft>
                <a:spcPts val="0"/>
              </a:spcAft>
              <a:buNone/>
            </a:pPr>
            <a:r>
              <a:rPr lang="en" sz="1600">
                <a:solidFill>
                  <a:srgbClr val="003C71"/>
                </a:solidFill>
              </a:rPr>
              <a:t>Questions focused on specific conformance metrics for: </a:t>
            </a:r>
            <a:r>
              <a:rPr lang="en" sz="1600" b="1">
                <a:solidFill>
                  <a:srgbClr val="003C71"/>
                </a:solidFill>
              </a:rPr>
              <a:t>web, hardware, software, documents, selected enterprise applications, and targeted program outcomes.</a:t>
            </a:r>
            <a:endParaRPr sz="1600" b="1">
              <a:solidFill>
                <a:srgbClr val="003C71"/>
              </a:solidFill>
            </a:endParaRPr>
          </a:p>
          <a:p>
            <a:pPr marL="0" lvl="0" indent="0" algn="l" rtl="0">
              <a:spcBef>
                <a:spcPts val="500"/>
              </a:spcBef>
              <a:spcAft>
                <a:spcPts val="0"/>
              </a:spcAft>
              <a:buNone/>
            </a:pPr>
            <a:endParaRPr sz="1600">
              <a:solidFill>
                <a:srgbClr val="003C71"/>
              </a:solidFill>
            </a:endParaRPr>
          </a:p>
          <a:p>
            <a:pPr marL="0" lvl="0" indent="0" algn="l" rtl="0">
              <a:spcBef>
                <a:spcPts val="500"/>
              </a:spcBef>
              <a:spcAft>
                <a:spcPts val="500"/>
              </a:spcAft>
              <a:buNone/>
            </a:pPr>
            <a:endParaRPr b="1">
              <a:solidFill>
                <a:srgbClr val="003C71"/>
              </a:solidFill>
            </a:endParaRPr>
          </a:p>
        </p:txBody>
      </p:sp>
      <p:sp>
        <p:nvSpPr>
          <p:cNvPr id="391" name="Google Shape;391;p43"/>
          <p:cNvSpPr txBox="1"/>
          <p:nvPr/>
        </p:nvSpPr>
        <p:spPr>
          <a:xfrm>
            <a:off x="4907900" y="2999375"/>
            <a:ext cx="6138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Public Sans"/>
                <a:ea typeface="Public Sans"/>
                <a:cs typeface="Public Sans"/>
                <a:sym typeface="Public Sans"/>
              </a:rPr>
              <a:t>29</a:t>
            </a:r>
            <a:endParaRPr sz="1800">
              <a:solidFill>
                <a:schemeClr val="lt2"/>
              </a:solidFill>
              <a:latin typeface="Public Sans"/>
              <a:ea typeface="Public Sans"/>
              <a:cs typeface="Public Sans"/>
              <a:sym typeface="Public Sans"/>
            </a:endParaRPr>
          </a:p>
        </p:txBody>
      </p:sp>
      <p:sp>
        <p:nvSpPr>
          <p:cNvPr id="385" name="Google Shape;385;p43"/>
          <p:cNvSpPr/>
          <p:nvPr/>
        </p:nvSpPr>
        <p:spPr>
          <a:xfrm>
            <a:off x="5454275" y="2944325"/>
            <a:ext cx="3424500" cy="1888500"/>
          </a:xfrm>
          <a:prstGeom prst="rect">
            <a:avLst/>
          </a:prstGeom>
          <a:solidFill>
            <a:srgbClr val="CFE2F3"/>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003C71"/>
                </a:solidFill>
              </a:rPr>
              <a:t>29 General Info Questions</a:t>
            </a:r>
            <a:endParaRPr sz="1600" b="1">
              <a:solidFill>
                <a:srgbClr val="003C71"/>
              </a:solidFill>
            </a:endParaRPr>
          </a:p>
          <a:p>
            <a:pPr marL="0" lvl="0" indent="0" algn="l" rtl="0">
              <a:spcBef>
                <a:spcPts val="500"/>
              </a:spcBef>
              <a:spcAft>
                <a:spcPts val="0"/>
              </a:spcAft>
              <a:buNone/>
            </a:pPr>
            <a:r>
              <a:rPr lang="en" sz="1600">
                <a:solidFill>
                  <a:srgbClr val="003C71"/>
                </a:solidFill>
              </a:rPr>
              <a:t>Questions collecting general background information on Section 508 programs including: </a:t>
            </a:r>
            <a:r>
              <a:rPr lang="en" sz="1600" b="1">
                <a:solidFill>
                  <a:srgbClr val="003C71"/>
                </a:solidFill>
              </a:rPr>
              <a:t>federal FTEs, contracting support, financials, and task organization,</a:t>
            </a:r>
            <a:r>
              <a:rPr lang="en" sz="1600">
                <a:solidFill>
                  <a:srgbClr val="003C71"/>
                </a:solidFill>
              </a:rPr>
              <a:t> among others.</a:t>
            </a:r>
            <a:endParaRPr sz="1600">
              <a:solidFill>
                <a:srgbClr val="003C71"/>
              </a:solidFill>
            </a:endParaRPr>
          </a:p>
          <a:p>
            <a:pPr marL="0" lvl="0" indent="0" algn="l" rtl="0">
              <a:spcBef>
                <a:spcPts val="500"/>
              </a:spcBef>
              <a:spcAft>
                <a:spcPts val="0"/>
              </a:spcAft>
              <a:buNone/>
            </a:pPr>
            <a:endParaRPr sz="1600">
              <a:solidFill>
                <a:srgbClr val="003C71"/>
              </a:solidFill>
            </a:endParaRPr>
          </a:p>
          <a:p>
            <a:pPr marL="0" lvl="0" indent="0" algn="l" rtl="0">
              <a:spcBef>
                <a:spcPts val="500"/>
              </a:spcBef>
              <a:spcAft>
                <a:spcPts val="500"/>
              </a:spcAft>
              <a:buNone/>
            </a:pPr>
            <a:endParaRPr b="1">
              <a:solidFill>
                <a:srgbClr val="003C71"/>
              </a:solidFill>
            </a:endParaRPr>
          </a:p>
        </p:txBody>
      </p:sp>
      <p:sp>
        <p:nvSpPr>
          <p:cNvPr id="386" name="Google Shape;386;p43">
            <a:extLst>
              <a:ext uri="{C183D7F6-B498-43B3-948B-1728B52AA6E4}">
                <adec:decorative xmlns:adec="http://schemas.microsoft.com/office/drawing/2017/decorative" val="1"/>
              </a:ext>
            </a:extLst>
          </p:cNvPr>
          <p:cNvSpPr/>
          <p:nvPr/>
        </p:nvSpPr>
        <p:spPr>
          <a:xfrm>
            <a:off x="424375" y="1144325"/>
            <a:ext cx="699300" cy="720900"/>
          </a:xfrm>
          <a:prstGeom prst="ellipse">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388" name="Google Shape;388;p43">
            <a:extLst>
              <a:ext uri="{C183D7F6-B498-43B3-948B-1728B52AA6E4}">
                <adec:decorative xmlns:adec="http://schemas.microsoft.com/office/drawing/2017/decorative" val="1"/>
              </a:ext>
            </a:extLst>
          </p:cNvPr>
          <p:cNvSpPr/>
          <p:nvPr/>
        </p:nvSpPr>
        <p:spPr>
          <a:xfrm>
            <a:off x="4808099" y="1144325"/>
            <a:ext cx="740700" cy="720900"/>
          </a:xfrm>
          <a:prstGeom prst="ellipse">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390" name="Google Shape;390;p43">
            <a:extLst>
              <a:ext uri="{C183D7F6-B498-43B3-948B-1728B52AA6E4}">
                <adec:decorative xmlns:adec="http://schemas.microsoft.com/office/drawing/2017/decorative" val="1"/>
              </a:ext>
            </a:extLst>
          </p:cNvPr>
          <p:cNvSpPr/>
          <p:nvPr/>
        </p:nvSpPr>
        <p:spPr>
          <a:xfrm>
            <a:off x="4830500" y="2877125"/>
            <a:ext cx="740700" cy="720900"/>
          </a:xfrm>
          <a:prstGeom prst="ellipse">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ublic Sans"/>
              <a:ea typeface="Public Sans"/>
              <a:cs typeface="Public Sans"/>
              <a:sym typeface="Public Sans"/>
            </a:endParaRPr>
          </a:p>
        </p:txBody>
      </p:sp>
      <p:sp>
        <p:nvSpPr>
          <p:cNvPr id="382" name="Google Shape;382;p43"/>
          <p:cNvSpPr txBox="1">
            <a:spLocks noGrp="1"/>
          </p:cNvSpPr>
          <p:nvPr>
            <p:ph type="sldNum" idx="12"/>
          </p:nvPr>
        </p:nvSpPr>
        <p:spPr>
          <a:xfrm>
            <a:off x="8320058" y="4542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9" name="Google Shape;399;p44"/>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What’s in the Report?</a:t>
            </a:r>
            <a:endParaRPr/>
          </a:p>
        </p:txBody>
      </p:sp>
      <p:sp>
        <p:nvSpPr>
          <p:cNvPr id="397" name="Google Shape;397;p44"/>
          <p:cNvSpPr txBox="1">
            <a:spLocks noGrp="1"/>
          </p:cNvSpPr>
          <p:nvPr>
            <p:ph type="body" idx="1"/>
          </p:nvPr>
        </p:nvSpPr>
        <p:spPr>
          <a:xfrm>
            <a:off x="348150" y="1237550"/>
            <a:ext cx="8520600" cy="331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report has a similar look and feel to the </a:t>
            </a:r>
            <a:r>
              <a:rPr lang="en" u="sng">
                <a:solidFill>
                  <a:schemeClr val="hlink"/>
                </a:solidFill>
                <a:hlinkClick r:id="rId3"/>
              </a:rPr>
              <a:t>FY23 Assessment</a:t>
            </a:r>
            <a:r>
              <a:rPr lang="en"/>
              <a:t>, with several key enhancements:</a:t>
            </a:r>
            <a:endParaRPr/>
          </a:p>
          <a:p>
            <a:pPr marL="457200" lvl="0" indent="-342900" algn="l" rtl="0">
              <a:spcBef>
                <a:spcPts val="1200"/>
              </a:spcBef>
              <a:spcAft>
                <a:spcPts val="0"/>
              </a:spcAft>
              <a:buSzPts val="1800"/>
              <a:buChar char="●"/>
            </a:pPr>
            <a:r>
              <a:rPr lang="en"/>
              <a:t>Introduction of year-over-year (YOY) comparisons</a:t>
            </a:r>
            <a:endParaRPr/>
          </a:p>
          <a:p>
            <a:pPr marL="457200" lvl="0" indent="-342900" algn="l" rtl="0">
              <a:spcBef>
                <a:spcPts val="0"/>
              </a:spcBef>
              <a:spcAft>
                <a:spcPts val="0"/>
              </a:spcAft>
              <a:buSzPts val="1800"/>
              <a:buChar char="●"/>
            </a:pPr>
            <a:r>
              <a:rPr lang="en"/>
              <a:t>Refinement of the by-entity pages to visualize those YOY changes</a:t>
            </a:r>
            <a:endParaRPr/>
          </a:p>
          <a:p>
            <a:pPr marL="457200" lvl="0" indent="-342900" algn="l" rtl="0">
              <a:spcBef>
                <a:spcPts val="0"/>
              </a:spcBef>
              <a:spcAft>
                <a:spcPts val="0"/>
              </a:spcAft>
              <a:buSzPts val="1800"/>
              <a:buChar char="●"/>
            </a:pPr>
            <a:r>
              <a:rPr lang="en"/>
              <a:t>Exploration of potential drivers of change or lack thereof</a:t>
            </a:r>
            <a:endParaRPr/>
          </a:p>
          <a:p>
            <a:pPr marL="914400" lvl="1" indent="-317500" algn="l" rtl="0">
              <a:spcBef>
                <a:spcPts val="0"/>
              </a:spcBef>
              <a:spcAft>
                <a:spcPts val="0"/>
              </a:spcAft>
              <a:buSzPts val="1400"/>
              <a:buChar char="○"/>
            </a:pPr>
            <a:r>
              <a:rPr lang="en"/>
              <a:t>Includes FY23 Assessment recommendations and M-24-08 as potential interventions</a:t>
            </a:r>
            <a:endParaRPr/>
          </a:p>
          <a:p>
            <a:pPr marL="0" lvl="0" indent="0" algn="l" rtl="0">
              <a:spcBef>
                <a:spcPts val="1200"/>
              </a:spcBef>
              <a:spcAft>
                <a:spcPts val="1200"/>
              </a:spcAft>
              <a:buNone/>
            </a:pPr>
            <a:r>
              <a:rPr lang="en"/>
              <a:t>The report continues to include analysis of how the government as a whole is performing, conformance data of top ICT, dimensional and category-level analysis and recommendations, recommendations to Congress and agencies, and actions taken by GSA this year as well as those planned for next year to improve agency conformance. </a:t>
            </a:r>
            <a:endParaRPr/>
          </a:p>
        </p:txBody>
      </p:sp>
      <p:sp>
        <p:nvSpPr>
          <p:cNvPr id="398" name="Google Shape;398;p44"/>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403"/>
        <p:cNvGrpSpPr/>
        <p:nvPr/>
      </p:nvGrpSpPr>
      <p:grpSpPr>
        <a:xfrm>
          <a:off x="0" y="0"/>
          <a:ext cx="0" cy="0"/>
          <a:chOff x="0" y="0"/>
          <a:chExt cx="0" cy="0"/>
        </a:xfrm>
      </p:grpSpPr>
      <p:sp>
        <p:nvSpPr>
          <p:cNvPr id="406" name="Google Shape;406;p45"/>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Understanding Terms</a:t>
            </a:r>
            <a:endParaRPr/>
          </a:p>
        </p:txBody>
      </p:sp>
      <p:sp>
        <p:nvSpPr>
          <p:cNvPr id="405" name="Google Shape;405;p45"/>
          <p:cNvSpPr txBox="1">
            <a:spLocks noGrp="1"/>
          </p:cNvSpPr>
          <p:nvPr>
            <p:ph type="body" idx="1"/>
          </p:nvPr>
        </p:nvSpPr>
        <p:spPr>
          <a:xfrm>
            <a:off x="311700" y="1170125"/>
            <a:ext cx="8520600" cy="3993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The Assessment: </a:t>
            </a:r>
            <a:endParaRPr sz="1400"/>
          </a:p>
          <a:p>
            <a:pPr marL="457200" lvl="0" indent="-311150" algn="l" rtl="0">
              <a:lnSpc>
                <a:spcPct val="100000"/>
              </a:lnSpc>
              <a:spcBef>
                <a:spcPts val="1000"/>
              </a:spcBef>
              <a:spcAft>
                <a:spcPts val="0"/>
              </a:spcAft>
              <a:buSzPts val="1300"/>
              <a:buChar char="●"/>
            </a:pPr>
            <a:r>
              <a:rPr lang="en" sz="1300"/>
              <a:t>Defines “</a:t>
            </a:r>
            <a:r>
              <a:rPr lang="en" sz="1300" b="1"/>
              <a:t>agency</a:t>
            </a:r>
            <a:r>
              <a:rPr lang="en" sz="1300"/>
              <a:t>” as any federal department, component-level, and independent agency subject to Section 508 of the Rehabilitation Act.</a:t>
            </a:r>
            <a:endParaRPr sz="1300"/>
          </a:p>
          <a:p>
            <a:pPr marL="914400" lvl="1" indent="-311150" algn="l" rtl="0">
              <a:lnSpc>
                <a:spcPct val="100000"/>
              </a:lnSpc>
              <a:spcBef>
                <a:spcPts val="1000"/>
              </a:spcBef>
              <a:spcAft>
                <a:spcPts val="0"/>
              </a:spcAft>
              <a:buSzPts val="1300"/>
              <a:buChar char="○"/>
            </a:pPr>
            <a:r>
              <a:rPr lang="en" sz="1300" b="1"/>
              <a:t>Agency components</a:t>
            </a:r>
            <a:r>
              <a:rPr lang="en" sz="1300"/>
              <a:t>, such as bureaus, subagencies, and major organizational divisions, as determined by the agency, reported independently from their parent agencies.</a:t>
            </a:r>
            <a:endParaRPr sz="1300"/>
          </a:p>
          <a:p>
            <a:pPr marL="914400" lvl="1" indent="-311150" algn="l" rtl="0">
              <a:lnSpc>
                <a:spcPct val="100000"/>
              </a:lnSpc>
              <a:spcBef>
                <a:spcPts val="1000"/>
              </a:spcBef>
              <a:spcAft>
                <a:spcPts val="0"/>
              </a:spcAft>
              <a:buSzPts val="1300"/>
              <a:buChar char="○"/>
            </a:pPr>
            <a:r>
              <a:rPr lang="en" sz="1300" b="1"/>
              <a:t>Parent agencies</a:t>
            </a:r>
            <a:r>
              <a:rPr lang="en" sz="1300"/>
              <a:t> limited their reporting to their own operations, excluding input from component agencies.</a:t>
            </a:r>
            <a:endParaRPr sz="1300"/>
          </a:p>
          <a:p>
            <a:pPr marL="914400" lvl="1" indent="-311150" algn="l" rtl="0">
              <a:lnSpc>
                <a:spcPct val="100000"/>
              </a:lnSpc>
              <a:spcBef>
                <a:spcPts val="1000"/>
              </a:spcBef>
              <a:spcAft>
                <a:spcPts val="0"/>
              </a:spcAft>
              <a:buSzPts val="1300"/>
              <a:buChar char="○"/>
            </a:pPr>
            <a:r>
              <a:rPr lang="en" sz="1300"/>
              <a:t>Assessment instructions stated</a:t>
            </a:r>
            <a:r>
              <a:rPr lang="en" sz="1300" b="1"/>
              <a:t> parent agencies should coordinate with their components</a:t>
            </a:r>
            <a:r>
              <a:rPr lang="en" sz="1300"/>
              <a:t> to enhance the accuracy and consistency of responses.</a:t>
            </a:r>
            <a:endParaRPr sz="1300"/>
          </a:p>
          <a:p>
            <a:pPr marL="457200" lvl="0" indent="-311150" algn="l" rtl="0">
              <a:lnSpc>
                <a:spcPct val="100000"/>
              </a:lnSpc>
              <a:spcBef>
                <a:spcPts val="1000"/>
              </a:spcBef>
              <a:spcAft>
                <a:spcPts val="0"/>
              </a:spcAft>
              <a:buSzPts val="1300"/>
              <a:buChar char="●"/>
            </a:pPr>
            <a:r>
              <a:rPr lang="en" sz="1300"/>
              <a:t>Technically uses “</a:t>
            </a:r>
            <a:r>
              <a:rPr lang="en" sz="1300" b="1"/>
              <a:t>reporting entity</a:t>
            </a:r>
            <a:r>
              <a:rPr lang="en" sz="1300"/>
              <a:t>” as the unit of data collection, with FY24 including submissions from </a:t>
            </a:r>
            <a:r>
              <a:rPr lang="en" sz="1300" b="1"/>
              <a:t>245 reporting entities</a:t>
            </a:r>
            <a:r>
              <a:rPr lang="en" sz="1300"/>
              <a:t>:</a:t>
            </a:r>
            <a:endParaRPr sz="1400"/>
          </a:p>
          <a:p>
            <a:pPr marL="914400" lvl="1" indent="-311150" algn="l" rtl="0">
              <a:lnSpc>
                <a:spcPct val="100000"/>
              </a:lnSpc>
              <a:spcBef>
                <a:spcPts val="1000"/>
              </a:spcBef>
              <a:spcAft>
                <a:spcPts val="0"/>
              </a:spcAft>
              <a:buSzPts val="1300"/>
              <a:buChar char="○"/>
            </a:pPr>
            <a:r>
              <a:rPr lang="en" sz="1300"/>
              <a:t>24 Chief Financial Officers (CFO) Act Agencies - the biggest agencies in the federal government (11 of which act as “Parents” of 158 components)</a:t>
            </a:r>
            <a:endParaRPr sz="1300"/>
          </a:p>
          <a:p>
            <a:pPr marL="914400" lvl="1" indent="-311150" algn="l" rtl="0">
              <a:lnSpc>
                <a:spcPct val="100000"/>
              </a:lnSpc>
              <a:spcBef>
                <a:spcPts val="1000"/>
              </a:spcBef>
              <a:spcAft>
                <a:spcPts val="0"/>
              </a:spcAft>
              <a:buSzPts val="1300"/>
              <a:buChar char="○"/>
            </a:pPr>
            <a:r>
              <a:rPr lang="en" sz="1300"/>
              <a:t>63 small and independent agencies or entities (e.g., Commissions, Councils, Corporations)</a:t>
            </a:r>
            <a:endParaRPr sz="1300"/>
          </a:p>
          <a:p>
            <a:pPr marL="0" lvl="0" indent="0" algn="l" rtl="0">
              <a:spcBef>
                <a:spcPts val="1000"/>
              </a:spcBef>
              <a:spcAft>
                <a:spcPts val="1200"/>
              </a:spcAft>
              <a:buNone/>
            </a:pPr>
            <a:endParaRPr sz="1200"/>
          </a:p>
        </p:txBody>
      </p:sp>
      <p:sp>
        <p:nvSpPr>
          <p:cNvPr id="404" name="Google Shape;404;p45"/>
          <p:cNvSpPr txBox="1">
            <a:spLocks noGrp="1"/>
          </p:cNvSpPr>
          <p:nvPr>
            <p:ph type="sldNum" idx="12"/>
          </p:nvPr>
        </p:nvSpPr>
        <p:spPr>
          <a:xfrm>
            <a:off x="8320058" y="46187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003C71"/>
      </a:dk2>
      <a:lt2>
        <a:srgbClr val="FFFFFF"/>
      </a:lt2>
      <a:accent1>
        <a:srgbClr val="0579BD"/>
      </a:accent1>
      <a:accent2>
        <a:srgbClr val="0FAFFF"/>
      </a:accent2>
      <a:accent3>
        <a:srgbClr val="CFE2F3"/>
      </a:accent3>
      <a:accent4>
        <a:srgbClr val="966BFE"/>
      </a:accent4>
      <a:accent5>
        <a:srgbClr val="31846F"/>
      </a:accent5>
      <a:accent6>
        <a:srgbClr val="CFE2F3"/>
      </a:accent6>
      <a:hlink>
        <a:srgbClr val="0579B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003C71"/>
      </a:dk2>
      <a:lt2>
        <a:srgbClr val="FFFFFF"/>
      </a:lt2>
      <a:accent1>
        <a:srgbClr val="0579BD"/>
      </a:accent1>
      <a:accent2>
        <a:srgbClr val="0FAFFF"/>
      </a:accent2>
      <a:accent3>
        <a:srgbClr val="CFE2F3"/>
      </a:accent3>
      <a:accent4>
        <a:srgbClr val="966BFE"/>
      </a:accent4>
      <a:accent5>
        <a:srgbClr val="31846F"/>
      </a:accent5>
      <a:accent6>
        <a:srgbClr val="CFE2F3"/>
      </a:accent6>
      <a:hlink>
        <a:srgbClr val="0579B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6905</Words>
  <Application>Microsoft Office PowerPoint</Application>
  <PresentationFormat>On-screen Show (16:9)</PresentationFormat>
  <Paragraphs>514</Paragraphs>
  <Slides>44</Slides>
  <Notes>44</Notes>
  <HiddenSlides>17</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44</vt:i4>
      </vt:variant>
    </vt:vector>
  </HeadingPairs>
  <TitlesOfParts>
    <vt:vector size="51" baseType="lpstr">
      <vt:lpstr>Arial</vt:lpstr>
      <vt:lpstr>Public Sans SemiBold</vt:lpstr>
      <vt:lpstr>Roboto</vt:lpstr>
      <vt:lpstr>Calibri</vt:lpstr>
      <vt:lpstr>Public Sans</vt:lpstr>
      <vt:lpstr>Simple Light</vt:lpstr>
      <vt:lpstr>Simple Light</vt:lpstr>
      <vt:lpstr>Highlights from the FY24 Governmentwide Section 508 Assessment</vt:lpstr>
      <vt:lpstr>Table of Contents</vt:lpstr>
      <vt:lpstr>Background</vt:lpstr>
      <vt:lpstr>Section 508 of the Rehabilitation Act</vt:lpstr>
      <vt:lpstr>Overview of Reporting Mandate</vt:lpstr>
      <vt:lpstr>Where to Find the Annual Assessment Reports</vt:lpstr>
      <vt:lpstr>FY24 Assessment Criteria: 103 Questions</vt:lpstr>
      <vt:lpstr>What’s in the Report?</vt:lpstr>
      <vt:lpstr>Understanding Terms</vt:lpstr>
      <vt:lpstr>Executive Summary</vt:lpstr>
      <vt:lpstr>Analysis and Data</vt:lpstr>
      <vt:lpstr>Analysis Process: Indexing</vt:lpstr>
      <vt:lpstr>Analysis Results: Maturity and Conformance Brackets</vt:lpstr>
      <vt:lpstr>Analysis Results: Scatter Plot</vt:lpstr>
      <vt:lpstr>Key Findings</vt:lpstr>
      <vt:lpstr>Findings at a Glance</vt:lpstr>
      <vt:lpstr>Routine ICT Testing Declined</vt:lpstr>
      <vt:lpstr>Testing Recommendations</vt:lpstr>
      <vt:lpstr>Technology Lifecycle Key Findings</vt:lpstr>
      <vt:lpstr>Technology Lifecycle Recommendation</vt:lpstr>
      <vt:lpstr>Acquisition Key Findings</vt:lpstr>
      <vt:lpstr>Acquisition Recommendation</vt:lpstr>
      <vt:lpstr>Training Key Findings</vt:lpstr>
      <vt:lpstr>Training Recommendation</vt:lpstr>
      <vt:lpstr>Next Steps</vt:lpstr>
      <vt:lpstr>Next Steps</vt:lpstr>
      <vt:lpstr>Resources and Contact Information</vt:lpstr>
      <vt:lpstr>Let’s take a 10-minute break!</vt:lpstr>
      <vt:lpstr>Backups</vt:lpstr>
      <vt:lpstr>About Us: The GSA Government-wide IT Accessibility Program</vt:lpstr>
      <vt:lpstr>Where to Find the FY24 Assessment Report</vt:lpstr>
      <vt:lpstr>Analysis Methods</vt:lpstr>
      <vt:lpstr>Analysis Results: Maturity Dimensions</vt:lpstr>
      <vt:lpstr>Resourcing to Test ICT Is Still Lacking</vt:lpstr>
      <vt:lpstr>Conformance of Top Viewed ICT Remains Low</vt:lpstr>
      <vt:lpstr>Common ICT Is Not Fully Accessible</vt:lpstr>
      <vt:lpstr>Section 508 Resourcing</vt:lpstr>
      <vt:lpstr>Average FTEs by Bracket</vt:lpstr>
      <vt:lpstr>Competencies and Leadership Key Findings</vt:lpstr>
      <vt:lpstr>Resourcing and Leadership Recommendations</vt:lpstr>
      <vt:lpstr>Observations</vt:lpstr>
      <vt:lpstr>Resources and Contact Information</vt:lpstr>
      <vt:lpstr>Additional Recommendations to Congress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MichaelDHorton</cp:lastModifiedBy>
  <cp:revision>1</cp:revision>
  <dcterms:modified xsi:type="dcterms:W3CDTF">2025-04-21T17:28:11Z</dcterms:modified>
</cp:coreProperties>
</file>